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60" r:id="rId4"/>
    <p:sldId id="261" r:id="rId5"/>
    <p:sldId id="262" r:id="rId6"/>
    <p:sldId id="266" r:id="rId7"/>
    <p:sldId id="280" r:id="rId8"/>
    <p:sldId id="265" r:id="rId9"/>
    <p:sldId id="270" r:id="rId10"/>
    <p:sldId id="282" r:id="rId11"/>
    <p:sldId id="281" r:id="rId12"/>
    <p:sldId id="285" r:id="rId13"/>
    <p:sldId id="279" r:id="rId14"/>
    <p:sldId id="267" r:id="rId15"/>
    <p:sldId id="268" r:id="rId16"/>
    <p:sldId id="269" r:id="rId17"/>
    <p:sldId id="271" r:id="rId18"/>
    <p:sldId id="286" r:id="rId19"/>
    <p:sldId id="287" r:id="rId20"/>
    <p:sldId id="288" r:id="rId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F5930956-B9E7-42E6-AAC0-531608359D7E}">
          <p14:sldIdLst>
            <p14:sldId id="257"/>
          </p14:sldIdLst>
        </p14:section>
        <p14:section name="Introduccion" id="{1D1F01AA-3355-4757-AAE9-2D21EB6B52F5}">
          <p14:sldIdLst>
            <p14:sldId id="256"/>
            <p14:sldId id="260"/>
          </p14:sldIdLst>
        </p14:section>
        <p14:section name="Modelo" id="{36F210C4-B24B-43C4-A55F-DFB7E2FA6E24}">
          <p14:sldIdLst>
            <p14:sldId id="261"/>
            <p14:sldId id="262"/>
            <p14:sldId id="266"/>
            <p14:sldId id="280"/>
            <p14:sldId id="265"/>
            <p14:sldId id="270"/>
            <p14:sldId id="282"/>
            <p14:sldId id="281"/>
            <p14:sldId id="285"/>
          </p14:sldIdLst>
        </p14:section>
        <p14:section name="Ejemplo" id="{E271AD3C-1AB8-4DFB-905E-B730E15226FF}">
          <p14:sldIdLst>
            <p14:sldId id="279"/>
            <p14:sldId id="267"/>
            <p14:sldId id="268"/>
            <p14:sldId id="269"/>
            <p14:sldId id="271"/>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varScale="1">
        <p:scale>
          <a:sx n="67" d="100"/>
          <a:sy n="67" d="100"/>
        </p:scale>
        <p:origin x="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46946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BFDD92E-FA1E-4118-8CBF-C5DCE85FDA4C}" type="datetimeFigureOut">
              <a:rPr lang="es-MX" smtClean="0"/>
              <a:t>30/06/2025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695115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80050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1015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105638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602050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688932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73317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0387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38716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63496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BFDD92E-FA1E-4118-8CBF-C5DCE85FDA4C}" type="datetimeFigureOut">
              <a:rPr lang="es-MX" smtClean="0"/>
              <a:t>30/06/2025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263532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BFDD92E-FA1E-4118-8CBF-C5DCE85FDA4C}" type="datetimeFigureOut">
              <a:rPr lang="es-MX" smtClean="0"/>
              <a:t>30/06/2025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288062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3"/>
          <p:cNvSpPr>
            <a:spLocks noGrp="1"/>
          </p:cNvSpPr>
          <p:nvPr>
            <p:ph type="ftr" sz="quarter" idx="11"/>
          </p:nvPr>
        </p:nvSpPr>
        <p:spPr/>
        <p:txBody>
          <a:bodyPr/>
          <a:lstStyle/>
          <a:p>
            <a:endParaRPr lang="es-MX"/>
          </a:p>
        </p:txBody>
      </p:sp>
      <p:sp>
        <p:nvSpPr>
          <p:cNvPr id="6" name="Slide Number Placeholder 4"/>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2399174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2"/>
          <p:cNvSpPr>
            <a:spLocks noGrp="1"/>
          </p:cNvSpPr>
          <p:nvPr>
            <p:ph type="ftr" sz="quarter" idx="11"/>
          </p:nvPr>
        </p:nvSpPr>
        <p:spPr/>
        <p:txBody>
          <a:bodyPr/>
          <a:lstStyle/>
          <a:p>
            <a:endParaRPr lang="es-MX"/>
          </a:p>
        </p:txBody>
      </p:sp>
      <p:sp>
        <p:nvSpPr>
          <p:cNvPr id="6" name="Slide Number Placeholder 3"/>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982156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FBFDD92E-FA1E-4118-8CBF-C5DCE85FDA4C}" type="datetimeFigureOut">
              <a:rPr lang="es-MX" smtClean="0"/>
              <a:t>30/06/2025</a:t>
            </a:fld>
            <a:endParaRPr lang="es-MX"/>
          </a:p>
        </p:txBody>
      </p:sp>
      <p:sp>
        <p:nvSpPr>
          <p:cNvPr id="5" name="Footer Placeholder 5"/>
          <p:cNvSpPr>
            <a:spLocks noGrp="1"/>
          </p:cNvSpPr>
          <p:nvPr>
            <p:ph type="ftr" sz="quarter" idx="11"/>
          </p:nvPr>
        </p:nvSpPr>
        <p:spPr/>
        <p:txBody>
          <a:bodyPr/>
          <a:lstStyle/>
          <a:p>
            <a:endParaRPr lang="es-MX"/>
          </a:p>
        </p:txBody>
      </p:sp>
      <p:sp>
        <p:nvSpPr>
          <p:cNvPr id="6" name="Slide Number Placeholder 6"/>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103650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FBFDD92E-FA1E-4118-8CBF-C5DCE85FDA4C}" type="datetimeFigureOut">
              <a:rPr lang="es-MX" smtClean="0"/>
              <a:t>30/06/2025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97AE181-953D-4551-9078-F70CB1E784CD}" type="slidenum">
              <a:rPr lang="es-MX" smtClean="0"/>
              <a:t>‹Nº›</a:t>
            </a:fld>
            <a:endParaRPr lang="es-MX"/>
          </a:p>
        </p:txBody>
      </p:sp>
    </p:spTree>
    <p:extLst>
      <p:ext uri="{BB962C8B-B14F-4D97-AF65-F5344CB8AC3E}">
        <p14:creationId xmlns:p14="http://schemas.microsoft.com/office/powerpoint/2010/main" val="206459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FDD92E-FA1E-4118-8CBF-C5DCE85FDA4C}" type="datetimeFigureOut">
              <a:rPr lang="es-MX" smtClean="0"/>
              <a:t>30/06/2025</a:t>
            </a:fld>
            <a:endParaRPr lang="es-MX"/>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MX"/>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7AE181-953D-4551-9078-F70CB1E784CD}" type="slidenum">
              <a:rPr lang="es-MX" smtClean="0"/>
              <a:t>‹Nº›</a:t>
            </a:fld>
            <a:endParaRPr lang="es-MX"/>
          </a:p>
        </p:txBody>
      </p:sp>
    </p:spTree>
    <p:extLst>
      <p:ext uri="{BB962C8B-B14F-4D97-AF65-F5344CB8AC3E}">
        <p14:creationId xmlns:p14="http://schemas.microsoft.com/office/powerpoint/2010/main" val="37084916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3" Type="http://schemas.openxmlformats.org/officeDocument/2006/relationships/image" Target="../media/image32.png"/><Relationship Id="rId3"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image" Target="../media/image11.png"/><Relationship Id="rId16" Type="http://schemas.openxmlformats.org/officeDocument/2006/relationships/image" Target="../media/image35.png"/><Relationship Id="rId1" Type="http://schemas.openxmlformats.org/officeDocument/2006/relationships/slideLayout" Target="../slideLayouts/slideLayout2.xml"/><Relationship Id="rId15"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b="1" dirty="0" smtClean="0"/>
              <a:t>DERIVA GENETICA</a:t>
            </a:r>
            <a:br>
              <a:rPr lang="es-MX" b="1" dirty="0" smtClean="0"/>
            </a:br>
            <a:r>
              <a:rPr lang="es-MX" b="1" dirty="0" smtClean="0"/>
              <a:t>MODELO DE MORAN</a:t>
            </a:r>
            <a:endParaRPr lang="es-MX" b="1" dirty="0"/>
          </a:p>
        </p:txBody>
      </p:sp>
      <p:pic>
        <p:nvPicPr>
          <p:cNvPr id="2052" name="Picture 4" descr="https://sdmntprnorthcentralus.oaiusercontent.com/files/00000000-9344-622f-b608-333a19b788af/raw?se=2025-05-24T16%3A47%3A21Z&amp;sp=r&amp;sv=2024-08-04&amp;sr=b&amp;scid=08983347-0615-5ef8-9289-8781002f08c4&amp;skoid=e9d2f8b1-028a-4cff-8eb1-d0e66fbefcca&amp;sktid=a48cca56-e6da-484e-a814-9c849652bcb3&amp;skt=2025-05-24T01%3A21%3A20Z&amp;ske=2025-05-25T01%3A21%3A20Z&amp;sks=b&amp;skv=2024-08-04&amp;sig=xOrP8j9vOnTEvsk2dEpvJHThKdHquY4T3XFXhv3tyOQ%3D"/>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79007" y="2052638"/>
            <a:ext cx="4195762"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96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circle(in)">
                                      <p:cBhvr>
                                        <p:cTn id="10"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pPr algn="ctr"/>
                <a:r>
                  <a:rPr lang="es-MX" dirty="0"/>
                  <a:t>¿Cómo encontrar la solución de la ecuación diferencial </a:t>
                </a:r>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𝑄</m:t>
                    </m:r>
                  </m:oMath>
                </a14:m>
                <a:r>
                  <a:rPr lang="es-MX" dirty="0"/>
                  <a:t>?</a:t>
                </a: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1491" t="-8696" r="-2787" b="-2782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pPr marL="0" indent="0">
                  <a:buNone/>
                </a:pPr>
                <a:r>
                  <a:rPr lang="es-MX" dirty="0" smtClean="0"/>
                  <a:t>Supongamos que la solución es una serie de potencias en </a:t>
                </a:r>
                <a14:m>
                  <m:oMath xmlns:m="http://schemas.openxmlformats.org/officeDocument/2006/math">
                    <m:r>
                      <a:rPr lang="es-MX" i="1" dirty="0" smtClean="0">
                        <a:latin typeface="Cambria Math" panose="02040503050406030204" pitchFamily="18" charset="0"/>
                      </a:rPr>
                      <m:t>𝑡</m:t>
                    </m:r>
                  </m:oMath>
                </a14:m>
                <a:r>
                  <a:rPr lang="es-MX" dirty="0" smtClean="0"/>
                  <a:t>:</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𝑡</m:t>
                          </m:r>
                        </m:e>
                      </m:d>
                      <m:r>
                        <a:rPr lang="es-MX" b="0" i="1" smtClean="0">
                          <a:latin typeface="Cambria Math" panose="02040503050406030204" pitchFamily="18" charset="0"/>
                        </a:rPr>
                        <m:t>=</m:t>
                      </m:r>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𝑛</m:t>
                          </m:r>
                          <m:r>
                            <a:rPr lang="es-MX" b="0" i="1" smtClean="0">
                              <a:latin typeface="Cambria Math" panose="02040503050406030204" pitchFamily="18" charset="0"/>
                            </a:rPr>
                            <m:t>=0</m:t>
                          </m:r>
                        </m:sub>
                        <m:sup>
                          <m:r>
                            <a:rPr lang="es-MX" b="0" i="1" smtClean="0">
                              <a:latin typeface="Cambria Math" panose="02040503050406030204" pitchFamily="18" charset="0"/>
                            </a:rPr>
                            <m:t>∞</m:t>
                          </m:r>
                        </m:sup>
                        <m:e>
                          <m:sSub>
                            <m:sSubPr>
                              <m:ctrlPr>
                                <a:rPr lang="es-MX" b="0" i="1" smtClean="0">
                                  <a:latin typeface="Cambria Math" panose="02040503050406030204" pitchFamily="18" charset="0"/>
                                </a:rPr>
                              </m:ctrlPr>
                            </m:sSubPr>
                            <m:e>
                              <m:r>
                                <a:rPr lang="es-MX" b="0" i="1" smtClean="0">
                                  <a:latin typeface="Cambria Math" panose="02040503050406030204" pitchFamily="18" charset="0"/>
                                </a:rPr>
                                <m:t>𝑎</m:t>
                              </m:r>
                            </m:e>
                            <m:sub>
                              <m:r>
                                <a:rPr lang="es-MX" b="0" i="1" smtClean="0">
                                  <a:latin typeface="Cambria Math" panose="02040503050406030204" pitchFamily="18" charset="0"/>
                                </a:rPr>
                                <m:t>𝑛</m:t>
                              </m:r>
                            </m:sub>
                          </m:sSub>
                          <m:sSup>
                            <m:sSupPr>
                              <m:ctrlPr>
                                <a:rPr lang="es-MX" b="0" i="1" smtClean="0">
                                  <a:latin typeface="Cambria Math" panose="02040503050406030204" pitchFamily="18" charset="0"/>
                                </a:rPr>
                              </m:ctrlPr>
                            </m:sSupPr>
                            <m:e>
                              <m:r>
                                <a:rPr lang="es-MX" b="0" i="1" smtClean="0">
                                  <a:latin typeface="Cambria Math" panose="02040503050406030204" pitchFamily="18" charset="0"/>
                                </a:rPr>
                                <m:t>𝑡</m:t>
                              </m:r>
                            </m:e>
                            <m:sup>
                              <m:r>
                                <a:rPr lang="es-MX" b="0" i="1" smtClean="0">
                                  <a:latin typeface="Cambria Math" panose="02040503050406030204" pitchFamily="18" charset="0"/>
                                </a:rPr>
                                <m:t>𝑛</m:t>
                              </m:r>
                            </m:sup>
                          </m:sSup>
                        </m:e>
                      </m:nary>
                    </m:oMath>
                  </m:oMathPara>
                </a14:m>
                <a:endParaRPr lang="es-MX" dirty="0" smtClean="0"/>
              </a:p>
              <a:p>
                <a:pPr marL="0" indent="0">
                  <a:buNone/>
                </a:pPr>
                <a:r>
                  <a:rPr lang="es-MX" dirty="0" smtClean="0"/>
                  <a:t>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𝑎</m:t>
                        </m:r>
                      </m:e>
                      <m:sub>
                        <m:r>
                          <a:rPr lang="es-MX" b="0" i="1" smtClean="0">
                            <a:latin typeface="Cambria Math" panose="02040503050406030204" pitchFamily="18" charset="0"/>
                          </a:rPr>
                          <m:t>𝑛</m:t>
                        </m:r>
                      </m:sub>
                    </m:sSub>
                  </m:oMath>
                </a14:m>
                <a:r>
                  <a:rPr lang="es-MX" dirty="0" smtClean="0"/>
                  <a:t> son vectores fila</a:t>
                </a:r>
              </a:p>
              <a:p>
                <a:pPr marL="0" indent="0">
                  <a:buNone/>
                </a:pPr>
                <a:r>
                  <a:rPr lang="es-MX" dirty="0"/>
                  <a:t>La derivada de la serie es</a:t>
                </a:r>
                <a:r>
                  <a:rPr lang="es-MX" dirty="0" smtClean="0"/>
                  <a:t>:</a:t>
                </a:r>
              </a:p>
              <a:p>
                <a:pPr marL="0" indent="0">
                  <a:buNone/>
                </a:pPr>
                <a14:m>
                  <m:oMathPara xmlns:m="http://schemas.openxmlformats.org/officeDocument/2006/math">
                    <m:oMathParaPr>
                      <m:jc m:val="centerGroup"/>
                    </m:oMathParaPr>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m:t>
                          </m:r>
                          <m:r>
                            <a:rPr lang="es-MX" b="0" i="1" smtClean="0">
                              <a:latin typeface="Cambria Math" panose="02040503050406030204" pitchFamily="18" charset="0"/>
                            </a:rPr>
                            <m:t>1</m:t>
                          </m:r>
                        </m:sub>
                        <m:sup>
                          <m:r>
                            <a:rPr lang="es-MX" i="1">
                              <a:latin typeface="Cambria Math" panose="02040503050406030204" pitchFamily="18" charset="0"/>
                            </a:rPr>
                            <m:t>∞</m:t>
                          </m:r>
                        </m:sup>
                        <m:e>
                          <m:r>
                            <a:rPr lang="es-MX" b="0" i="1" smtClean="0">
                              <a:latin typeface="Cambria Math" panose="02040503050406030204" pitchFamily="18" charset="0"/>
                            </a:rPr>
                            <m:t>𝑛</m:t>
                          </m:r>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a:latin typeface="Cambria Math" panose="02040503050406030204" pitchFamily="18" charset="0"/>
                                </a:rPr>
                                <m:t>𝑛</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r>
                                <a:rPr lang="es-MX" b="0" i="1" smtClean="0">
                                  <a:latin typeface="Cambria Math" panose="02040503050406030204" pitchFamily="18" charset="0"/>
                                </a:rPr>
                                <m:t>−1</m:t>
                              </m:r>
                            </m:sup>
                          </m:sSup>
                        </m:e>
                      </m:nary>
                    </m:oMath>
                  </m:oMathPara>
                </a14:m>
                <a:endParaRPr lang="es-MX" dirty="0"/>
              </a:p>
              <a:p>
                <a:pPr marL="0" indent="0">
                  <a:buNone/>
                </a:pPr>
                <a:r>
                  <a:rPr lang="es-MX" dirty="0" smtClean="0"/>
                  <a:t>Cambiando el índice </a:t>
                </a:r>
                <a14:m>
                  <m:oMath xmlns:m="http://schemas.openxmlformats.org/officeDocument/2006/math">
                    <m:r>
                      <a:rPr lang="es-MX" b="0" i="1" smtClean="0">
                        <a:latin typeface="Cambria Math" panose="02040503050406030204" pitchFamily="18" charset="0"/>
                      </a:rPr>
                      <m:t>𝑚</m:t>
                    </m:r>
                    <m:r>
                      <a:rPr lang="es-MX" b="0" i="1" smtClean="0">
                        <a:latin typeface="Cambria Math" panose="02040503050406030204" pitchFamily="18" charset="0"/>
                      </a:rPr>
                      <m:t>=</m:t>
                    </m:r>
                    <m:r>
                      <a:rPr lang="es-MX" b="0" i="1" smtClean="0">
                        <a:latin typeface="Cambria Math" panose="02040503050406030204" pitchFamily="18" charset="0"/>
                      </a:rPr>
                      <m:t>𝑛</m:t>
                    </m:r>
                    <m:r>
                      <a:rPr lang="es-MX" b="0" i="1" smtClean="0">
                        <a:latin typeface="Cambria Math" panose="02040503050406030204" pitchFamily="18" charset="0"/>
                      </a:rPr>
                      <m:t>−1⟹</m:t>
                    </m:r>
                    <m:r>
                      <a:rPr lang="es-MX" b="0" i="1" smtClean="0">
                        <a:latin typeface="Cambria Math" panose="02040503050406030204" pitchFamily="18" charset="0"/>
                      </a:rPr>
                      <m:t>𝑛</m:t>
                    </m:r>
                    <m:r>
                      <a:rPr lang="es-MX" b="0" i="1" smtClean="0">
                        <a:latin typeface="Cambria Math" panose="02040503050406030204" pitchFamily="18" charset="0"/>
                      </a:rPr>
                      <m:t>=</m:t>
                    </m:r>
                    <m:r>
                      <a:rPr lang="es-MX" b="0" i="1" smtClean="0">
                        <a:latin typeface="Cambria Math" panose="02040503050406030204" pitchFamily="18" charset="0"/>
                      </a:rPr>
                      <m:t>𝑚</m:t>
                    </m:r>
                    <m:r>
                      <a:rPr lang="es-MX" b="0" i="1" smtClean="0">
                        <a:latin typeface="Cambria Math" panose="02040503050406030204" pitchFamily="18" charset="0"/>
                      </a:rPr>
                      <m:t>+1</m:t>
                    </m:r>
                  </m:oMath>
                </a14:m>
                <a:r>
                  <a:rPr lang="es-MX" dirty="0" smtClean="0"/>
                  <a:t>, entonces:</a:t>
                </a:r>
              </a:p>
              <a:p>
                <a:pPr marL="0" indent="0">
                  <a:buNone/>
                </a:pPr>
                <a14:m>
                  <m:oMathPara xmlns:m="http://schemas.openxmlformats.org/officeDocument/2006/math">
                    <m:oMathParaPr>
                      <m:jc m:val="centerGroup"/>
                    </m:oMathParaPr>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nary>
                        <m:naryPr>
                          <m:chr m:val="∑"/>
                          <m:ctrlPr>
                            <a:rPr lang="es-MX" i="1">
                              <a:latin typeface="Cambria Math" panose="02040503050406030204" pitchFamily="18" charset="0"/>
                            </a:rPr>
                          </m:ctrlPr>
                        </m:naryPr>
                        <m:sub>
                          <m:r>
                            <a:rPr lang="es-MX" b="0" i="1" smtClean="0">
                              <a:latin typeface="Cambria Math" panose="02040503050406030204" pitchFamily="18" charset="0"/>
                            </a:rPr>
                            <m:t>𝑚</m:t>
                          </m:r>
                          <m:r>
                            <a:rPr lang="es-MX" i="1">
                              <a:latin typeface="Cambria Math" panose="02040503050406030204" pitchFamily="18" charset="0"/>
                            </a:rPr>
                            <m:t>=</m:t>
                          </m:r>
                          <m:r>
                            <a:rPr lang="es-MX" b="0" i="1" smtClean="0">
                              <a:latin typeface="Cambria Math" panose="02040503050406030204" pitchFamily="18" charset="0"/>
                            </a:rPr>
                            <m:t>0</m:t>
                          </m:r>
                        </m:sub>
                        <m:sup>
                          <m:r>
                            <a:rPr lang="es-MX" i="1">
                              <a:latin typeface="Cambria Math" panose="02040503050406030204" pitchFamily="18" charset="0"/>
                            </a:rPr>
                            <m:t>∞</m:t>
                          </m:r>
                        </m:sup>
                        <m:e>
                          <m:r>
                            <a:rPr lang="es-MX" b="0" i="1" smtClean="0">
                              <a:latin typeface="Cambria Math" panose="02040503050406030204" pitchFamily="18" charset="0"/>
                            </a:rPr>
                            <m:t>(</m:t>
                          </m:r>
                          <m:r>
                            <a:rPr lang="es-MX" b="0" i="1" smtClean="0">
                              <a:latin typeface="Cambria Math" panose="02040503050406030204" pitchFamily="18" charset="0"/>
                            </a:rPr>
                            <m:t>𝑚</m:t>
                          </m:r>
                          <m:r>
                            <a:rPr lang="es-MX" b="0" i="1" smtClean="0">
                              <a:latin typeface="Cambria Math" panose="02040503050406030204" pitchFamily="18" charset="0"/>
                            </a:rPr>
                            <m:t>+1)</m:t>
                          </m:r>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b="0" i="1" smtClean="0">
                                  <a:latin typeface="Cambria Math" panose="02040503050406030204" pitchFamily="18" charset="0"/>
                                </a:rPr>
                                <m:t>(</m:t>
                              </m:r>
                              <m:r>
                                <a:rPr lang="es-MX" b="0" i="1" smtClean="0">
                                  <a:latin typeface="Cambria Math" panose="02040503050406030204" pitchFamily="18" charset="0"/>
                                </a:rPr>
                                <m:t>𝑚</m:t>
                              </m:r>
                              <m:r>
                                <a:rPr lang="es-MX" b="0" i="1" smtClean="0">
                                  <a:latin typeface="Cambria Math" panose="02040503050406030204" pitchFamily="18" charset="0"/>
                                </a:rPr>
                                <m:t>+1)</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b="0" i="1" smtClean="0">
                                  <a:latin typeface="Cambria Math" panose="02040503050406030204" pitchFamily="18" charset="0"/>
                                </a:rPr>
                                <m:t>𝑚</m:t>
                              </m:r>
                            </m:sup>
                          </m:sSup>
                        </m:e>
                      </m:nary>
                    </m:oMath>
                  </m:oMathPara>
                </a14:m>
                <a:endParaRPr lang="es-MX"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3"/>
                <a:stretch>
                  <a:fillRect l="-749" t="-87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Marcador de contenido 2"/>
              <p:cNvSpPr txBox="1">
                <a:spLocks/>
              </p:cNvSpPr>
              <p:nvPr/>
            </p:nvSpPr>
            <p:spPr>
              <a:xfrm>
                <a:off x="1103311" y="2052917"/>
                <a:ext cx="8946541" cy="419548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s-MX" dirty="0" smtClean="0"/>
                  <a:t>Sustituyendo en la ecuación diferencial parcial </a:t>
                </a:r>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𝑄</m:t>
                    </m:r>
                  </m:oMath>
                </a14:m>
                <a:r>
                  <a:rPr lang="es-MX" i="1" dirty="0" smtClean="0">
                    <a:latin typeface="Cambria Math" panose="02040503050406030204" pitchFamily="18" charset="0"/>
                  </a:rPr>
                  <a:t> </a:t>
                </a:r>
                <a:r>
                  <a:rPr lang="es-MX" dirty="0" smtClean="0"/>
                  <a:t>tenemos </a:t>
                </a:r>
              </a:p>
              <a:p>
                <a:pPr marL="0" indent="0">
                  <a:buFont typeface="Wingdings 3" charset="2"/>
                  <a:buNone/>
                </a:pPr>
                <a14:m>
                  <m:oMathPara xmlns:m="http://schemas.openxmlformats.org/officeDocument/2006/math">
                    <m:oMathParaPr>
                      <m:jc m:val="centerGroup"/>
                    </m:oMathParaPr>
                    <m:oMath xmlns:m="http://schemas.openxmlformats.org/officeDocument/2006/math">
                      <m:nary>
                        <m:naryPr>
                          <m:chr m:val="∑"/>
                          <m:ctrlPr>
                            <a:rPr lang="es-MX" i="1">
                              <a:latin typeface="Cambria Math" panose="02040503050406030204" pitchFamily="18" charset="0"/>
                            </a:rPr>
                          </m:ctrlPr>
                        </m:naryPr>
                        <m:sub>
                          <m:r>
                            <a:rPr lang="es-MX" i="1">
                              <a:latin typeface="Cambria Math" panose="02040503050406030204" pitchFamily="18" charset="0"/>
                            </a:rPr>
                            <m:t>𝑚</m:t>
                          </m:r>
                          <m:r>
                            <a:rPr lang="es-MX" i="1">
                              <a:latin typeface="Cambria Math" panose="02040503050406030204" pitchFamily="18" charset="0"/>
                            </a:rPr>
                            <m:t>=0</m:t>
                          </m:r>
                        </m:sub>
                        <m:sup>
                          <m:r>
                            <a:rPr lang="es-MX" i="1">
                              <a:latin typeface="Cambria Math" panose="02040503050406030204" pitchFamily="18" charset="0"/>
                            </a:rPr>
                            <m:t>∞</m:t>
                          </m:r>
                        </m:sup>
                        <m:e>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𝑚</m:t>
                              </m:r>
                            </m:sup>
                          </m:sSup>
                        </m:e>
                      </m:nary>
                      <m:r>
                        <a:rPr lang="es-MX" i="1" smtClean="0">
                          <a:latin typeface="Cambria Math" panose="02040503050406030204" pitchFamily="18" charset="0"/>
                        </a:rPr>
                        <m:t>=</m:t>
                      </m:r>
                      <m:d>
                        <m:dPr>
                          <m:ctrlPr>
                            <a:rPr lang="es-MX" i="1" smtClean="0">
                              <a:latin typeface="Cambria Math" panose="02040503050406030204" pitchFamily="18" charset="0"/>
                            </a:rPr>
                          </m:ctrlPr>
                        </m:dPr>
                        <m:e>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a:latin typeface="Cambria Math" panose="02040503050406030204" pitchFamily="18" charset="0"/>
                                    </a:rPr>
                                    <m:t>𝑛</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e>
                      </m:d>
                      <m:r>
                        <a:rPr lang="es-MX" i="1" smtClean="0">
                          <a:latin typeface="Cambria Math" panose="02040503050406030204" pitchFamily="18" charset="0"/>
                        </a:rPr>
                        <m:t>𝑄</m:t>
                      </m:r>
                    </m:oMath>
                  </m:oMathPara>
                </a14:m>
                <a:endParaRPr lang="es-MX" dirty="0" smtClean="0"/>
              </a:p>
              <a:p>
                <a:pPr marL="0" indent="0">
                  <a:buFont typeface="Wingdings 3" charset="2"/>
                  <a:buNone/>
                </a:pPr>
                <a:r>
                  <a:rPr lang="es-MX" dirty="0" smtClean="0"/>
                  <a:t>Simplificando la notación:</a:t>
                </a:r>
              </a:p>
              <a:p>
                <a:pPr marL="0" indent="0">
                  <a:buFont typeface="Wingdings 3" charset="2"/>
                  <a:buNone/>
                </a:pPr>
                <a14:m>
                  <m:oMathPara xmlns:m="http://schemas.openxmlformats.org/officeDocument/2006/math">
                    <m:oMathParaPr>
                      <m:jc m:val="centerGroup"/>
                    </m:oMathParaPr>
                    <m:oMath xmlns:m="http://schemas.openxmlformats.org/officeDocument/2006/math">
                      <m:nary>
                        <m:naryPr>
                          <m:chr m:val="∑"/>
                          <m:ctrlPr>
                            <a:rPr lang="es-MX" i="1">
                              <a:latin typeface="Cambria Math" panose="02040503050406030204" pitchFamily="18" charset="0"/>
                            </a:rPr>
                          </m:ctrlPr>
                        </m:naryPr>
                        <m:sub>
                          <m:r>
                            <a:rPr lang="es-MX" i="1">
                              <a:latin typeface="Cambria Math" panose="02040503050406030204" pitchFamily="18" charset="0"/>
                            </a:rPr>
                            <m:t>𝑚</m:t>
                          </m:r>
                          <m:r>
                            <a:rPr lang="es-MX" i="1">
                              <a:latin typeface="Cambria Math" panose="02040503050406030204" pitchFamily="18" charset="0"/>
                            </a:rPr>
                            <m:t>=0</m:t>
                          </m:r>
                        </m:sub>
                        <m:sup>
                          <m:r>
                            <a:rPr lang="es-MX" i="1">
                              <a:latin typeface="Cambria Math" panose="02040503050406030204" pitchFamily="18" charset="0"/>
                            </a:rPr>
                            <m:t>∞</m:t>
                          </m:r>
                        </m:sup>
                        <m:e>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𝑚</m:t>
                              </m:r>
                            </m:sup>
                          </m:sSup>
                        </m:e>
                      </m:nary>
                      <m:r>
                        <a:rPr lang="es-MX" i="1">
                          <a:latin typeface="Cambria Math" panose="02040503050406030204" pitchFamily="18" charset="0"/>
                        </a:rPr>
                        <m:t>=</m:t>
                      </m:r>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r>
                            <a:rPr lang="es-MX" i="1" smtClean="0">
                              <a:latin typeface="Cambria Math" panose="02040503050406030204" pitchFamily="18" charset="0"/>
                            </a:rPr>
                            <m:t>𝑄</m:t>
                          </m:r>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a:latin typeface="Cambria Math" panose="02040503050406030204" pitchFamily="18" charset="0"/>
                                </a:rPr>
                                <m:t>𝑛</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oMath>
                  </m:oMathPara>
                </a14:m>
                <a:endParaRPr lang="es-MX" dirty="0" smtClean="0"/>
              </a:p>
              <a:p>
                <a:pPr marL="0" indent="0">
                  <a:buFont typeface="Wingdings 3" charset="2"/>
                  <a:buNone/>
                </a:pPr>
                <a:r>
                  <a:rPr lang="es-MX" dirty="0"/>
                  <a:t>Igualando término a término</a:t>
                </a:r>
                <a:r>
                  <a:rPr lang="es-MX" dirty="0" smtClean="0"/>
                  <a:t>:</a:t>
                </a:r>
              </a:p>
              <a:p>
                <a:pPr marL="0" indent="0">
                  <a:buFont typeface="Wingdings 3" charset="2"/>
                  <a:buNone/>
                </a:pPr>
                <a14:m>
                  <m:oMathPara xmlns:m="http://schemas.openxmlformats.org/officeDocument/2006/math">
                    <m:oMathParaPr>
                      <m:jc m:val="centerGroup"/>
                    </m:oMathParaPr>
                    <m:oMath xmlns:m="http://schemas.openxmlformats.org/officeDocument/2006/math">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ub>
                      </m:sSub>
                      <m:r>
                        <a:rPr lang="es-MX" i="1" smtClean="0">
                          <a:latin typeface="Cambria Math" panose="02040503050406030204" pitchFamily="18" charset="0"/>
                        </a:rPr>
                        <m:t>=</m:t>
                      </m:r>
                      <m:r>
                        <a:rPr lang="es-MX" i="1">
                          <a:latin typeface="Cambria Math" panose="02040503050406030204" pitchFamily="18" charset="0"/>
                        </a:rPr>
                        <m:t>𝑄</m:t>
                      </m:r>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smtClean="0">
                              <a:latin typeface="Cambria Math" panose="02040503050406030204" pitchFamily="18" charset="0"/>
                            </a:rPr>
                            <m:t>𝑚</m:t>
                          </m:r>
                        </m:sub>
                      </m:sSub>
                      <m:r>
                        <a:rPr lang="es-MX" i="1" smtClean="0">
                          <a:latin typeface="Cambria Math" panose="02040503050406030204" pitchFamily="18" charset="0"/>
                        </a:rPr>
                        <m:t>   ∀</m:t>
                      </m:r>
                      <m:r>
                        <a:rPr lang="es-MX" i="1" smtClean="0">
                          <a:latin typeface="Cambria Math" panose="02040503050406030204" pitchFamily="18" charset="0"/>
                        </a:rPr>
                        <m:t>𝑚</m:t>
                      </m:r>
                      <m:r>
                        <a:rPr lang="es-MX" i="1" smtClean="0">
                          <a:latin typeface="Cambria Math" panose="02040503050406030204" pitchFamily="18" charset="0"/>
                        </a:rPr>
                        <m:t>≥0</m:t>
                      </m:r>
                    </m:oMath>
                  </m:oMathPara>
                </a14:m>
                <a:endParaRPr lang="es-MX" dirty="0" smtClean="0"/>
              </a:p>
              <a:p>
                <a:pPr marL="0" indent="0">
                  <a:buFont typeface="Wingdings 3" charset="2"/>
                  <a:buNone/>
                </a:pPr>
                <a:r>
                  <a:rPr lang="es-MX" dirty="0" smtClean="0"/>
                  <a:t>Despejando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ub>
                    </m:sSub>
                  </m:oMath>
                </a14:m>
                <a:r>
                  <a:rPr lang="es-MX" dirty="0" smtClean="0"/>
                  <a:t> tenemos una relación de recurrencia:</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𝑚</m:t>
                              </m:r>
                              <m:r>
                                <a:rPr lang="es-MX" i="1">
                                  <a:latin typeface="Cambria Math" panose="02040503050406030204" pitchFamily="18" charset="0"/>
                                </a:rPr>
                                <m:t>+1</m:t>
                              </m:r>
                            </m:e>
                          </m:d>
                        </m:sub>
                      </m:sSub>
                      <m:r>
                        <a:rPr lang="es-MX" i="1" smtClean="0">
                          <a:latin typeface="Cambria Math" panose="02040503050406030204" pitchFamily="18" charset="0"/>
                        </a:rPr>
                        <m:t>=</m:t>
                      </m:r>
                      <m:f>
                        <m:fPr>
                          <m:ctrlPr>
                            <a:rPr lang="es-MX" i="1" smtClean="0">
                              <a:latin typeface="Cambria Math" panose="02040503050406030204" pitchFamily="18" charset="0"/>
                            </a:rPr>
                          </m:ctrlPr>
                        </m:fPr>
                        <m:num>
                          <m:r>
                            <a:rPr lang="es-MX" i="1" smtClean="0">
                              <a:latin typeface="Cambria Math" panose="02040503050406030204" pitchFamily="18" charset="0"/>
                            </a:rPr>
                            <m:t>1</m:t>
                          </m:r>
                        </m:num>
                        <m:den>
                          <m:r>
                            <a:rPr lang="es-MX" i="1" smtClean="0">
                              <a:latin typeface="Cambria Math" panose="02040503050406030204" pitchFamily="18" charset="0"/>
                            </a:rPr>
                            <m:t>𝑚</m:t>
                          </m:r>
                          <m:r>
                            <a:rPr lang="es-MX" i="1" smtClean="0">
                              <a:latin typeface="Cambria Math" panose="02040503050406030204" pitchFamily="18" charset="0"/>
                            </a:rPr>
                            <m:t>+1</m:t>
                          </m:r>
                        </m:den>
                      </m:f>
                      <m:r>
                        <a:rPr lang="es-MX" i="1" smtClean="0">
                          <a:latin typeface="Cambria Math" panose="02040503050406030204" pitchFamily="18" charset="0"/>
                        </a:rPr>
                        <m:t>𝑄</m:t>
                      </m:r>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𝑚</m:t>
                          </m:r>
                        </m:sub>
                      </m:sSub>
                    </m:oMath>
                  </m:oMathPara>
                </a14:m>
                <a:endParaRPr lang="es-MX" dirty="0"/>
              </a:p>
            </p:txBody>
          </p:sp>
        </mc:Choice>
        <mc:Fallback xmlns="">
          <p:sp>
            <p:nvSpPr>
              <p:cNvPr id="4" name="Marcador de contenido 2"/>
              <p:cNvSpPr txBox="1">
                <a:spLocks noRot="1" noChangeAspect="1" noMove="1" noResize="1" noEditPoints="1" noAdjustHandles="1" noChangeArrowheads="1" noChangeShapeType="1" noTextEdit="1"/>
              </p:cNvSpPr>
              <p:nvPr/>
            </p:nvSpPr>
            <p:spPr>
              <a:xfrm>
                <a:off x="1103311" y="2052917"/>
                <a:ext cx="8946541" cy="4195481"/>
              </a:xfrm>
              <a:prstGeom prst="rect">
                <a:avLst/>
              </a:prstGeom>
              <a:blipFill>
                <a:blip r:embed="rId4"/>
                <a:stretch>
                  <a:fillRect l="-68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Marcador de contenido 2"/>
              <p:cNvSpPr txBox="1">
                <a:spLocks/>
              </p:cNvSpPr>
              <p:nvPr/>
            </p:nvSpPr>
            <p:spPr>
              <a:xfrm>
                <a:off x="1103310" y="2052916"/>
                <a:ext cx="8946541" cy="419548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s-MX" dirty="0" smtClean="0"/>
                  <a:t>Aplicando la relación de recurrencia desde </a:t>
                </a:r>
                <a14:m>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0</m:t>
                        </m:r>
                      </m:sub>
                    </m:sSub>
                    <m:r>
                      <a:rPr lang="es-MX" i="1" smtClean="0">
                        <a:latin typeface="Cambria Math" panose="02040503050406030204" pitchFamily="18" charset="0"/>
                      </a:rPr>
                      <m:t>=</m:t>
                    </m:r>
                    <m:r>
                      <a:rPr lang="es-MX" i="1" smtClean="0">
                        <a:latin typeface="Cambria Math" panose="02040503050406030204" pitchFamily="18" charset="0"/>
                      </a:rPr>
                      <m:t>𝜋</m:t>
                    </m:r>
                    <m:r>
                      <a:rPr lang="es-MX" i="1" smtClean="0">
                        <a:latin typeface="Cambria Math" panose="02040503050406030204" pitchFamily="18" charset="0"/>
                      </a:rPr>
                      <m:t>(0)</m:t>
                    </m:r>
                  </m:oMath>
                </a14:m>
                <a:r>
                  <a:rPr lang="es-MX" dirty="0" smtClean="0"/>
                  <a:t>:</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a:latin typeface="Cambria Math" panose="02040503050406030204" pitchFamily="18" charset="0"/>
                                </a:rPr>
                                <m:t>1</m:t>
                              </m:r>
                            </m:e>
                          </m:d>
                        </m:sub>
                      </m:sSub>
                      <m:r>
                        <a:rPr lang="es-MX" i="1" smtClean="0">
                          <a:latin typeface="Cambria Math" panose="02040503050406030204" pitchFamily="18" charset="0"/>
                        </a:rPr>
                        <m:t>=</m:t>
                      </m:r>
                      <m:f>
                        <m:fPr>
                          <m:ctrlPr>
                            <a:rPr lang="es-MX" i="1" smtClean="0">
                              <a:latin typeface="Cambria Math" panose="02040503050406030204" pitchFamily="18" charset="0"/>
                            </a:rPr>
                          </m:ctrlPr>
                        </m:fPr>
                        <m:num>
                          <m:r>
                            <a:rPr lang="es-MX" i="1" smtClean="0">
                              <a:latin typeface="Cambria Math" panose="02040503050406030204" pitchFamily="18" charset="0"/>
                            </a:rPr>
                            <m:t>1</m:t>
                          </m:r>
                        </m:num>
                        <m:den>
                          <m:r>
                            <a:rPr lang="es-MX" i="1" smtClean="0">
                              <a:latin typeface="Cambria Math" panose="02040503050406030204" pitchFamily="18" charset="0"/>
                            </a:rPr>
                            <m:t>1</m:t>
                          </m:r>
                        </m:den>
                      </m:f>
                      <m:r>
                        <a:rPr lang="es-MX" i="1" smtClean="0">
                          <a:latin typeface="Cambria Math" panose="02040503050406030204" pitchFamily="18" charset="0"/>
                        </a:rPr>
                        <m:t>𝑄</m:t>
                      </m:r>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0</m:t>
                          </m:r>
                        </m:sub>
                      </m:sSub>
                      <m:r>
                        <a:rPr lang="es-MX" i="1" smtClean="0">
                          <a:latin typeface="Cambria Math" panose="02040503050406030204" pitchFamily="18" charset="0"/>
                        </a:rPr>
                        <m:t>=</m:t>
                      </m:r>
                      <m:r>
                        <a:rPr lang="es-MX" i="1" smtClean="0">
                          <a:latin typeface="Cambria Math" panose="02040503050406030204" pitchFamily="18" charset="0"/>
                        </a:rPr>
                        <m:t>𝜋</m:t>
                      </m:r>
                      <m:d>
                        <m:dPr>
                          <m:ctrlPr>
                            <a:rPr lang="es-MX" i="1" smtClean="0">
                              <a:latin typeface="Cambria Math" panose="02040503050406030204" pitchFamily="18" charset="0"/>
                            </a:rPr>
                          </m:ctrlPr>
                        </m:dPr>
                        <m:e>
                          <m:r>
                            <a:rPr lang="es-MX" i="1" smtClean="0">
                              <a:latin typeface="Cambria Math" panose="02040503050406030204" pitchFamily="18" charset="0"/>
                            </a:rPr>
                            <m:t>0</m:t>
                          </m:r>
                        </m:e>
                      </m:d>
                      <m:r>
                        <a:rPr lang="es-MX" i="1" smtClean="0">
                          <a:latin typeface="Cambria Math" panose="02040503050406030204" pitchFamily="18" charset="0"/>
                        </a:rPr>
                        <m:t>𝑄</m:t>
                      </m:r>
                    </m:oMath>
                  </m:oMathPara>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smtClean="0">
                                  <a:latin typeface="Cambria Math" panose="02040503050406030204" pitchFamily="18" charset="0"/>
                                </a:rPr>
                                <m:t>2</m:t>
                              </m:r>
                            </m:e>
                          </m:d>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smtClean="0">
                              <a:latin typeface="Cambria Math" panose="02040503050406030204" pitchFamily="18" charset="0"/>
                            </a:rPr>
                            <m:t>2</m:t>
                          </m:r>
                        </m:den>
                      </m:f>
                      <m:r>
                        <a:rPr lang="es-MX" i="1">
                          <a:latin typeface="Cambria Math" panose="02040503050406030204" pitchFamily="18" charset="0"/>
                        </a:rPr>
                        <m:t>𝑄</m:t>
                      </m:r>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1</m:t>
                          </m:r>
                        </m:sub>
                      </m:sSub>
                      <m:r>
                        <a:rPr lang="es-MX" i="1" smtClean="0">
                          <a:latin typeface="Cambria Math" panose="02040503050406030204" pitchFamily="18" charset="0"/>
                        </a:rPr>
                        <m:t>=</m:t>
                      </m:r>
                      <m:f>
                        <m:fPr>
                          <m:ctrlPr>
                            <a:rPr lang="es-MX" i="1" smtClean="0">
                              <a:latin typeface="Cambria Math" panose="02040503050406030204" pitchFamily="18" charset="0"/>
                            </a:rPr>
                          </m:ctrlPr>
                        </m:fPr>
                        <m:num>
                          <m:r>
                            <a:rPr lang="es-MX" i="1" smtClean="0">
                              <a:latin typeface="Cambria Math" panose="02040503050406030204" pitchFamily="18" charset="0"/>
                            </a:rPr>
                            <m:t>1</m:t>
                          </m:r>
                        </m:num>
                        <m:den>
                          <m:r>
                            <a:rPr lang="es-MX" i="1" smtClean="0">
                              <a:latin typeface="Cambria Math" panose="02040503050406030204" pitchFamily="18" charset="0"/>
                            </a:rPr>
                            <m:t>2</m:t>
                          </m:r>
                        </m:den>
                      </m:f>
                      <m:r>
                        <a:rPr lang="es-MX" i="1" smtClean="0">
                          <a:latin typeface="Cambria Math" panose="02040503050406030204" pitchFamily="18" charset="0"/>
                        </a:rPr>
                        <m:t>𝜋</m:t>
                      </m:r>
                      <m:d>
                        <m:dPr>
                          <m:ctrlPr>
                            <a:rPr lang="es-MX" i="1" smtClean="0">
                              <a:latin typeface="Cambria Math" panose="02040503050406030204" pitchFamily="18" charset="0"/>
                            </a:rPr>
                          </m:ctrlPr>
                        </m:dPr>
                        <m:e>
                          <m:r>
                            <a:rPr lang="es-MX" i="1" smtClean="0">
                              <a:latin typeface="Cambria Math" panose="02040503050406030204" pitchFamily="18" charset="0"/>
                            </a:rPr>
                            <m:t>0</m:t>
                          </m:r>
                        </m:e>
                      </m:d>
                      <m:sSup>
                        <m:sSupPr>
                          <m:ctrlPr>
                            <a:rPr lang="es-MX" i="1" smtClean="0">
                              <a:latin typeface="Cambria Math" panose="02040503050406030204" pitchFamily="18" charset="0"/>
                            </a:rPr>
                          </m:ctrlPr>
                        </m:sSupPr>
                        <m:e>
                          <m:r>
                            <a:rPr lang="es-MX" i="1" smtClean="0">
                              <a:latin typeface="Cambria Math" panose="02040503050406030204" pitchFamily="18" charset="0"/>
                            </a:rPr>
                            <m:t>𝑄</m:t>
                          </m:r>
                        </m:e>
                        <m:sup>
                          <m:r>
                            <a:rPr lang="es-MX" i="1" smtClean="0">
                              <a:latin typeface="Cambria Math" panose="02040503050406030204" pitchFamily="18" charset="0"/>
                            </a:rPr>
                            <m:t>2</m:t>
                          </m:r>
                        </m:sup>
                      </m:sSup>
                    </m:oMath>
                  </m:oMathPara>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𝑎</m:t>
                          </m:r>
                        </m:e>
                        <m:sub>
                          <m:d>
                            <m:dPr>
                              <m:ctrlPr>
                                <a:rPr lang="es-MX" i="1">
                                  <a:latin typeface="Cambria Math" panose="02040503050406030204" pitchFamily="18" charset="0"/>
                                </a:rPr>
                              </m:ctrlPr>
                            </m:dPr>
                            <m:e>
                              <m:r>
                                <a:rPr lang="es-MX" i="1" smtClean="0">
                                  <a:latin typeface="Cambria Math" panose="02040503050406030204" pitchFamily="18" charset="0"/>
                                </a:rPr>
                                <m:t>3</m:t>
                              </m:r>
                            </m:e>
                          </m:d>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smtClean="0">
                              <a:latin typeface="Cambria Math" panose="02040503050406030204" pitchFamily="18" charset="0"/>
                            </a:rPr>
                            <m:t>3</m:t>
                          </m:r>
                        </m:den>
                      </m:f>
                      <m:r>
                        <a:rPr lang="es-MX" i="1">
                          <a:latin typeface="Cambria Math" panose="02040503050406030204" pitchFamily="18" charset="0"/>
                        </a:rPr>
                        <m:t>𝑄</m:t>
                      </m:r>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2</m:t>
                          </m:r>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smtClean="0">
                              <a:latin typeface="Cambria Math" panose="02040503050406030204" pitchFamily="18" charset="0"/>
                            </a:rPr>
                            <m:t>6</m:t>
                          </m:r>
                        </m:den>
                      </m:f>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sSup>
                        <m:sSupPr>
                          <m:ctrlPr>
                            <a:rPr lang="es-MX" i="1">
                              <a:latin typeface="Cambria Math" panose="02040503050406030204" pitchFamily="18" charset="0"/>
                            </a:rPr>
                          </m:ctrlPr>
                        </m:sSupPr>
                        <m:e>
                          <m:r>
                            <a:rPr lang="es-MX" i="1">
                              <a:latin typeface="Cambria Math" panose="02040503050406030204" pitchFamily="18" charset="0"/>
                            </a:rPr>
                            <m:t>𝑄</m:t>
                          </m:r>
                        </m:e>
                        <m:sup>
                          <m:r>
                            <a:rPr lang="es-MX" i="1" smtClean="0">
                              <a:latin typeface="Cambria Math" panose="02040503050406030204" pitchFamily="18" charset="0"/>
                            </a:rPr>
                            <m:t>3</m:t>
                          </m:r>
                        </m:sup>
                      </m:sSup>
                    </m:oMath>
                  </m:oMathPara>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m:t>
                      </m:r>
                    </m:oMath>
                  </m:oMathPara>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𝑛</m:t>
                          </m:r>
                        </m:sub>
                      </m:sSub>
                      <m:r>
                        <a:rPr lang="es-MX" i="1" smtClean="0">
                          <a:latin typeface="Cambria Math" panose="02040503050406030204" pitchFamily="18" charset="0"/>
                        </a:rPr>
                        <m:t>=</m:t>
                      </m:r>
                      <m:f>
                        <m:fPr>
                          <m:ctrlPr>
                            <a:rPr lang="es-MX" i="1" smtClean="0">
                              <a:latin typeface="Cambria Math" panose="02040503050406030204" pitchFamily="18" charset="0"/>
                            </a:rPr>
                          </m:ctrlPr>
                        </m:fPr>
                        <m:num>
                          <m:r>
                            <a:rPr lang="es-MX" i="1" smtClean="0">
                              <a:latin typeface="Cambria Math" panose="02040503050406030204" pitchFamily="18" charset="0"/>
                            </a:rPr>
                            <m:t>1</m:t>
                          </m:r>
                        </m:num>
                        <m:den>
                          <m:r>
                            <a:rPr lang="es-MX" i="1" smtClean="0">
                              <a:latin typeface="Cambria Math" panose="02040503050406030204" pitchFamily="18" charset="0"/>
                            </a:rPr>
                            <m:t>𝑛</m:t>
                          </m:r>
                          <m:r>
                            <a:rPr lang="es-MX" i="1" smtClean="0">
                              <a:latin typeface="Cambria Math" panose="02040503050406030204" pitchFamily="18" charset="0"/>
                            </a:rPr>
                            <m:t>!</m:t>
                          </m:r>
                        </m:den>
                      </m:f>
                      <m:r>
                        <a:rPr lang="es-MX" i="1" smtClean="0">
                          <a:latin typeface="Cambria Math" panose="02040503050406030204" pitchFamily="18" charset="0"/>
                        </a:rPr>
                        <m:t>𝜋</m:t>
                      </m:r>
                      <m:d>
                        <m:dPr>
                          <m:ctrlPr>
                            <a:rPr lang="es-MX" i="1" smtClean="0">
                              <a:latin typeface="Cambria Math" panose="02040503050406030204" pitchFamily="18" charset="0"/>
                            </a:rPr>
                          </m:ctrlPr>
                        </m:dPr>
                        <m:e>
                          <m:r>
                            <a:rPr lang="es-MX" i="1" smtClean="0">
                              <a:latin typeface="Cambria Math" panose="02040503050406030204" pitchFamily="18" charset="0"/>
                            </a:rPr>
                            <m:t>0</m:t>
                          </m:r>
                        </m:e>
                      </m:d>
                      <m:sSup>
                        <m:sSupPr>
                          <m:ctrlPr>
                            <a:rPr lang="es-MX" i="1" smtClean="0">
                              <a:latin typeface="Cambria Math" panose="02040503050406030204" pitchFamily="18" charset="0"/>
                            </a:rPr>
                          </m:ctrlPr>
                        </m:sSupPr>
                        <m:e>
                          <m:r>
                            <a:rPr lang="es-MX" i="1" smtClean="0">
                              <a:latin typeface="Cambria Math" panose="02040503050406030204" pitchFamily="18" charset="0"/>
                            </a:rPr>
                            <m:t>𝑄</m:t>
                          </m:r>
                        </m:e>
                        <m:sup>
                          <m:r>
                            <a:rPr lang="es-MX" i="1" smtClean="0">
                              <a:latin typeface="Cambria Math" panose="02040503050406030204" pitchFamily="18" charset="0"/>
                            </a:rPr>
                            <m:t>𝑛</m:t>
                          </m:r>
                        </m:sup>
                      </m:sSup>
                    </m:oMath>
                  </m:oMathPara>
                </a14:m>
                <a:endParaRPr lang="es-MX" dirty="0" smtClean="0"/>
              </a:p>
              <a:p>
                <a:pPr marL="0" indent="0">
                  <a:buFont typeface="Wingdings 3" charset="2"/>
                  <a:buNone/>
                </a:pPr>
                <a:r>
                  <a:rPr lang="es-MX" dirty="0" smtClean="0"/>
                  <a:t>Sustituyendo </a:t>
                </a:r>
                <a14:m>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rPr>
                          <m:t>𝑎</m:t>
                        </m:r>
                      </m:e>
                      <m:sub>
                        <m:r>
                          <a:rPr lang="es-MX" i="1" smtClean="0">
                            <a:latin typeface="Cambria Math" panose="02040503050406030204" pitchFamily="18" charset="0"/>
                          </a:rPr>
                          <m:t>𝑛</m:t>
                        </m:r>
                      </m:sub>
                    </m:sSub>
                  </m:oMath>
                </a14:m>
                <a:r>
                  <a:rPr lang="es-MX" dirty="0" smtClean="0"/>
                  <a:t> en </a:t>
                </a:r>
                <a14:m>
                  <m:oMath xmlns:m="http://schemas.openxmlformats.org/officeDocument/2006/math">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m:t>
                    </m:r>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a:latin typeface="Cambria Math" panose="02040503050406030204" pitchFamily="18" charset="0"/>
                              </a:rPr>
                              <m:t>𝑛</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oMath>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m:t>
                      </m:r>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sSub>
                            <m:sSubPr>
                              <m:ctrlPr>
                                <a:rPr lang="es-MX" i="1">
                                  <a:latin typeface="Cambria Math" panose="02040503050406030204" pitchFamily="18" charset="0"/>
                                </a:rPr>
                              </m:ctrlPr>
                            </m:sSubPr>
                            <m:e>
                              <m:r>
                                <a:rPr lang="es-MX" i="1">
                                  <a:latin typeface="Cambria Math" panose="02040503050406030204" pitchFamily="18" charset="0"/>
                                </a:rPr>
                                <m:t>𝑎</m:t>
                              </m:r>
                            </m:e>
                            <m:sub>
                              <m:r>
                                <a:rPr lang="es-MX" i="1">
                                  <a:latin typeface="Cambria Math" panose="02040503050406030204" pitchFamily="18" charset="0"/>
                                </a:rPr>
                                <m:t>𝑛</m:t>
                              </m:r>
                            </m:sub>
                          </m:sSub>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r>
                        <a:rPr lang="es-MX" smtClean="0">
                          <a:latin typeface="Cambria Math" panose="02040503050406030204" pitchFamily="18" charset="0"/>
                        </a:rPr>
                        <m:t>=</m:t>
                      </m:r>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𝑛</m:t>
                              </m:r>
                              <m:r>
                                <a:rPr lang="es-MX" i="1">
                                  <a:latin typeface="Cambria Math" panose="02040503050406030204" pitchFamily="18" charset="0"/>
                                </a:rPr>
                                <m:t>!</m:t>
                              </m:r>
                            </m:den>
                          </m:f>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sSup>
                            <m:sSupPr>
                              <m:ctrlPr>
                                <a:rPr lang="es-MX" i="1">
                                  <a:latin typeface="Cambria Math" panose="02040503050406030204" pitchFamily="18" charset="0"/>
                                </a:rPr>
                              </m:ctrlPr>
                            </m:sSupPr>
                            <m:e>
                              <m:r>
                                <a:rPr lang="es-MX" i="1">
                                  <a:latin typeface="Cambria Math" panose="02040503050406030204" pitchFamily="18" charset="0"/>
                                </a:rPr>
                                <m:t>𝑄</m:t>
                              </m:r>
                            </m:e>
                            <m:sup>
                              <m:r>
                                <a:rPr lang="es-MX" i="1">
                                  <a:latin typeface="Cambria Math" panose="02040503050406030204" pitchFamily="18" charset="0"/>
                                </a:rPr>
                                <m:t>𝑛</m:t>
                              </m:r>
                            </m:sup>
                          </m:sSup>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r>
                        <a:rPr lang="es-MX" i="1" smtClean="0">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f>
                            <m:fPr>
                              <m:ctrlPr>
                                <a:rPr lang="es-MX" i="1">
                                  <a:latin typeface="Cambria Math" panose="02040503050406030204" pitchFamily="18" charset="0"/>
                                </a:rPr>
                              </m:ctrlPr>
                            </m:fPr>
                            <m:num>
                              <m:sSup>
                                <m:sSupPr>
                                  <m:ctrlPr>
                                    <a:rPr lang="es-MX" i="1">
                                      <a:latin typeface="Cambria Math" panose="02040503050406030204" pitchFamily="18" charset="0"/>
                                    </a:rPr>
                                  </m:ctrlPr>
                                </m:sSupPr>
                                <m:e>
                                  <m:r>
                                    <a:rPr lang="es-MX" i="1" smtClean="0">
                                      <a:latin typeface="Cambria Math" panose="02040503050406030204" pitchFamily="18" charset="0"/>
                                    </a:rPr>
                                    <m:t>(</m:t>
                                  </m:r>
                                  <m:r>
                                    <a:rPr lang="es-MX" i="1">
                                      <a:latin typeface="Cambria Math" panose="02040503050406030204" pitchFamily="18" charset="0"/>
                                    </a:rPr>
                                    <m:t>𝑄</m:t>
                                  </m:r>
                                  <m:r>
                                    <a:rPr lang="es-MX" i="1" smtClean="0">
                                      <a:latin typeface="Cambria Math" panose="02040503050406030204" pitchFamily="18" charset="0"/>
                                    </a:rPr>
                                    <m:t>𝑡</m:t>
                                  </m:r>
                                  <m:r>
                                    <a:rPr lang="es-MX" i="1" smtClean="0">
                                      <a:latin typeface="Cambria Math" panose="02040503050406030204" pitchFamily="18" charset="0"/>
                                    </a:rPr>
                                    <m:t>)</m:t>
                                  </m:r>
                                </m:e>
                                <m:sup>
                                  <m:r>
                                    <a:rPr lang="es-MX" i="1">
                                      <a:latin typeface="Cambria Math" panose="02040503050406030204" pitchFamily="18" charset="0"/>
                                    </a:rPr>
                                    <m:t>𝑛</m:t>
                                  </m:r>
                                </m:sup>
                              </m:sSup>
                            </m:num>
                            <m:den>
                              <m:r>
                                <a:rPr lang="es-MX" i="1">
                                  <a:latin typeface="Cambria Math" panose="02040503050406030204" pitchFamily="18" charset="0"/>
                                </a:rPr>
                                <m:t>𝑛</m:t>
                              </m:r>
                              <m:r>
                                <a:rPr lang="es-MX" i="1">
                                  <a:latin typeface="Cambria Math" panose="02040503050406030204" pitchFamily="18" charset="0"/>
                                </a:rPr>
                                <m:t>!</m:t>
                              </m:r>
                            </m:den>
                          </m:f>
                        </m:e>
                      </m:nary>
                    </m:oMath>
                  </m:oMathPara>
                </a14:m>
                <a:endParaRPr lang="es-MX"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1103310" y="2052916"/>
                <a:ext cx="8946541" cy="4195481"/>
              </a:xfrm>
              <a:prstGeom prst="rect">
                <a:avLst/>
              </a:prstGeom>
              <a:blipFill>
                <a:blip r:embed="rId5"/>
                <a:stretch>
                  <a:fillRect l="-749" t="-1599"/>
                </a:stretch>
              </a:blipFill>
            </p:spPr>
            <p:txBody>
              <a:bodyPr/>
              <a:lstStyle/>
              <a:p>
                <a:r>
                  <a:rPr lang="es-MX">
                    <a:noFill/>
                  </a:rPr>
                  <a:t> </a:t>
                </a:r>
              </a:p>
            </p:txBody>
          </p:sp>
        </mc:Fallback>
      </mc:AlternateContent>
    </p:spTree>
    <p:extLst>
      <p:ext uri="{BB962C8B-B14F-4D97-AF65-F5344CB8AC3E}">
        <p14:creationId xmlns:p14="http://schemas.microsoft.com/office/powerpoint/2010/main" val="25527376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1" nodeType="clickEffect">
                                  <p:stCondLst>
                                    <p:cond delay="0"/>
                                  </p:stCondLst>
                                  <p:childTnLst>
                                    <p:animEffect transition="out" filter="barn(inVertical)">
                                      <p:cBhvr>
                                        <p:cTn id="46" dur="500"/>
                                        <p:tgtEl>
                                          <p:spTgt spid="3">
                                            <p:txEl>
                                              <p:pRg st="0" end="0"/>
                                            </p:txEl>
                                          </p:spTgt>
                                        </p:tgtEl>
                                      </p:cBhvr>
                                    </p:animEffect>
                                    <p:set>
                                      <p:cBhvr>
                                        <p:cTn id="47" dur="1" fill="hold">
                                          <p:stCondLst>
                                            <p:cond delay="499"/>
                                          </p:stCondLst>
                                        </p:cTn>
                                        <p:tgtEl>
                                          <p:spTgt spid="3">
                                            <p:txEl>
                                              <p:pRg st="0" end="0"/>
                                            </p:txEl>
                                          </p:spTgt>
                                        </p:tgtEl>
                                        <p:attrNameLst>
                                          <p:attrName>style.visibility</p:attrName>
                                        </p:attrNameLst>
                                      </p:cBhvr>
                                      <p:to>
                                        <p:strVal val="hidden"/>
                                      </p:to>
                                    </p:set>
                                  </p:childTnLst>
                                </p:cTn>
                              </p:par>
                              <p:par>
                                <p:cTn id="48" presetID="16" presetClass="exit" presetSubtype="21" fill="hold" grpId="1" nodeType="withEffect">
                                  <p:stCondLst>
                                    <p:cond delay="0"/>
                                  </p:stCondLst>
                                  <p:childTnLst>
                                    <p:animEffect transition="out" filter="barn(inVertical)">
                                      <p:cBhvr>
                                        <p:cTn id="49" dur="500"/>
                                        <p:tgtEl>
                                          <p:spTgt spid="3">
                                            <p:txEl>
                                              <p:pRg st="1" end="1"/>
                                            </p:txEl>
                                          </p:spTgt>
                                        </p:tgtEl>
                                      </p:cBhvr>
                                    </p:animEffect>
                                    <p:set>
                                      <p:cBhvr>
                                        <p:cTn id="50" dur="1" fill="hold">
                                          <p:stCondLst>
                                            <p:cond delay="499"/>
                                          </p:stCondLst>
                                        </p:cTn>
                                        <p:tgtEl>
                                          <p:spTgt spid="3">
                                            <p:txEl>
                                              <p:pRg st="1" end="1"/>
                                            </p:txEl>
                                          </p:spTgt>
                                        </p:tgtEl>
                                        <p:attrNameLst>
                                          <p:attrName>style.visibility</p:attrName>
                                        </p:attrNameLst>
                                      </p:cBhvr>
                                      <p:to>
                                        <p:strVal val="hidden"/>
                                      </p:to>
                                    </p:set>
                                  </p:childTnLst>
                                </p:cTn>
                              </p:par>
                              <p:par>
                                <p:cTn id="51" presetID="16" presetClass="exit" presetSubtype="21" fill="hold" grpId="1" nodeType="withEffect">
                                  <p:stCondLst>
                                    <p:cond delay="0"/>
                                  </p:stCondLst>
                                  <p:childTnLst>
                                    <p:animEffect transition="out" filter="barn(inVertical)">
                                      <p:cBhvr>
                                        <p:cTn id="52" dur="500"/>
                                        <p:tgtEl>
                                          <p:spTgt spid="3">
                                            <p:txEl>
                                              <p:pRg st="2" end="2"/>
                                            </p:txEl>
                                          </p:spTgt>
                                        </p:tgtEl>
                                      </p:cBhvr>
                                    </p:animEffect>
                                    <p:set>
                                      <p:cBhvr>
                                        <p:cTn id="53" dur="1" fill="hold">
                                          <p:stCondLst>
                                            <p:cond delay="499"/>
                                          </p:stCondLst>
                                        </p:cTn>
                                        <p:tgtEl>
                                          <p:spTgt spid="3">
                                            <p:txEl>
                                              <p:pRg st="2" end="2"/>
                                            </p:txEl>
                                          </p:spTgt>
                                        </p:tgtEl>
                                        <p:attrNameLst>
                                          <p:attrName>style.visibility</p:attrName>
                                        </p:attrNameLst>
                                      </p:cBhvr>
                                      <p:to>
                                        <p:strVal val="hidden"/>
                                      </p:to>
                                    </p:set>
                                  </p:childTnLst>
                                </p:cTn>
                              </p:par>
                              <p:par>
                                <p:cTn id="54" presetID="16" presetClass="exit" presetSubtype="21" fill="hold" grpId="1" nodeType="withEffect">
                                  <p:stCondLst>
                                    <p:cond delay="0"/>
                                  </p:stCondLst>
                                  <p:childTnLst>
                                    <p:animEffect transition="out" filter="barn(inVertical)">
                                      <p:cBhvr>
                                        <p:cTn id="55" dur="500"/>
                                        <p:tgtEl>
                                          <p:spTgt spid="3">
                                            <p:txEl>
                                              <p:pRg st="3" end="3"/>
                                            </p:txEl>
                                          </p:spTgt>
                                        </p:tgtEl>
                                      </p:cBhvr>
                                    </p:animEffect>
                                    <p:set>
                                      <p:cBhvr>
                                        <p:cTn id="56" dur="1" fill="hold">
                                          <p:stCondLst>
                                            <p:cond delay="499"/>
                                          </p:stCondLst>
                                        </p:cTn>
                                        <p:tgtEl>
                                          <p:spTgt spid="3">
                                            <p:txEl>
                                              <p:pRg st="3" end="3"/>
                                            </p:txEl>
                                          </p:spTgt>
                                        </p:tgtEl>
                                        <p:attrNameLst>
                                          <p:attrName>style.visibility</p:attrName>
                                        </p:attrNameLst>
                                      </p:cBhvr>
                                      <p:to>
                                        <p:strVal val="hidden"/>
                                      </p:to>
                                    </p:set>
                                  </p:childTnLst>
                                </p:cTn>
                              </p:par>
                              <p:par>
                                <p:cTn id="57" presetID="16" presetClass="exit" presetSubtype="21" fill="hold" grpId="1" nodeType="withEffect">
                                  <p:stCondLst>
                                    <p:cond delay="0"/>
                                  </p:stCondLst>
                                  <p:childTnLst>
                                    <p:animEffect transition="out" filter="barn(inVertical)">
                                      <p:cBhvr>
                                        <p:cTn id="58" dur="500"/>
                                        <p:tgtEl>
                                          <p:spTgt spid="3">
                                            <p:txEl>
                                              <p:pRg st="4" end="4"/>
                                            </p:txEl>
                                          </p:spTgt>
                                        </p:tgtEl>
                                      </p:cBhvr>
                                    </p:animEffect>
                                    <p:set>
                                      <p:cBhvr>
                                        <p:cTn id="59" dur="1" fill="hold">
                                          <p:stCondLst>
                                            <p:cond delay="499"/>
                                          </p:stCondLst>
                                        </p:cTn>
                                        <p:tgtEl>
                                          <p:spTgt spid="3">
                                            <p:txEl>
                                              <p:pRg st="4" end="4"/>
                                            </p:txEl>
                                          </p:spTgt>
                                        </p:tgtEl>
                                        <p:attrNameLst>
                                          <p:attrName>style.visibility</p:attrName>
                                        </p:attrNameLst>
                                      </p:cBhvr>
                                      <p:to>
                                        <p:strVal val="hidden"/>
                                      </p:to>
                                    </p:set>
                                  </p:childTnLst>
                                </p:cTn>
                              </p:par>
                              <p:par>
                                <p:cTn id="60" presetID="16" presetClass="exit" presetSubtype="21" fill="hold" grpId="1" nodeType="withEffect">
                                  <p:stCondLst>
                                    <p:cond delay="0"/>
                                  </p:stCondLst>
                                  <p:childTnLst>
                                    <p:animEffect transition="out" filter="barn(inVertical)">
                                      <p:cBhvr>
                                        <p:cTn id="61" dur="500"/>
                                        <p:tgtEl>
                                          <p:spTgt spid="3">
                                            <p:txEl>
                                              <p:pRg st="5" end="5"/>
                                            </p:txEl>
                                          </p:spTgt>
                                        </p:tgtEl>
                                      </p:cBhvr>
                                    </p:animEffect>
                                    <p:set>
                                      <p:cBhvr>
                                        <p:cTn id="62" dur="1" fill="hold">
                                          <p:stCondLst>
                                            <p:cond delay="499"/>
                                          </p:stCondLst>
                                        </p:cTn>
                                        <p:tgtEl>
                                          <p:spTgt spid="3">
                                            <p:txEl>
                                              <p:pRg st="5" end="5"/>
                                            </p:txEl>
                                          </p:spTgt>
                                        </p:tgtEl>
                                        <p:attrNameLst>
                                          <p:attrName>style.visibility</p:attrName>
                                        </p:attrNameLst>
                                      </p:cBhvr>
                                      <p:to>
                                        <p:strVal val="hidden"/>
                                      </p:to>
                                    </p:set>
                                  </p:childTnLst>
                                </p:cTn>
                              </p:par>
                              <p:par>
                                <p:cTn id="63" presetID="16" presetClass="exit" presetSubtype="21" fill="hold" grpId="1" nodeType="withEffect">
                                  <p:stCondLst>
                                    <p:cond delay="0"/>
                                  </p:stCondLst>
                                  <p:childTnLst>
                                    <p:animEffect transition="out" filter="barn(inVertical)">
                                      <p:cBhvr>
                                        <p:cTn id="64" dur="500"/>
                                        <p:tgtEl>
                                          <p:spTgt spid="3">
                                            <p:txEl>
                                              <p:pRg st="6" end="6"/>
                                            </p:txEl>
                                          </p:spTgt>
                                        </p:tgtEl>
                                      </p:cBhvr>
                                    </p:animEffect>
                                    <p:set>
                                      <p:cBhvr>
                                        <p:cTn id="65" dur="1" fill="hold">
                                          <p:stCondLst>
                                            <p:cond delay="499"/>
                                          </p:stCondLst>
                                        </p:cTn>
                                        <p:tgtEl>
                                          <p:spTgt spid="3">
                                            <p:txEl>
                                              <p:pRg st="6" end="6"/>
                                            </p:txEl>
                                          </p:spTgt>
                                        </p:tgtEl>
                                        <p:attrNameLst>
                                          <p:attrName>style.visibility</p:attrName>
                                        </p:attrNameLst>
                                      </p:cBhvr>
                                      <p:to>
                                        <p:strVal val="hidden"/>
                                      </p:to>
                                    </p:set>
                                  </p:childTnLst>
                                </p:cTn>
                              </p:par>
                            </p:childTnLst>
                          </p:cTn>
                        </p:par>
                        <p:par>
                          <p:cTn id="66" fill="hold">
                            <p:stCondLst>
                              <p:cond delay="500"/>
                            </p:stCondLst>
                            <p:childTnLst>
                              <p:par>
                                <p:cTn id="67" presetID="9" presetClass="entr" presetSubtype="0" fill="hold" grpId="0" nodeType="afterEffect">
                                  <p:stCondLst>
                                    <p:cond delay="0"/>
                                  </p:stCondLst>
                                  <p:childTnLst>
                                    <p:set>
                                      <p:cBhvr>
                                        <p:cTn id="68" dur="1" fill="hold">
                                          <p:stCondLst>
                                            <p:cond delay="0"/>
                                          </p:stCondLst>
                                        </p:cTn>
                                        <p:tgtEl>
                                          <p:spTgt spid="4">
                                            <p:txEl>
                                              <p:pRg st="0" end="0"/>
                                            </p:txEl>
                                          </p:spTgt>
                                        </p:tgtEl>
                                        <p:attrNameLst>
                                          <p:attrName>style.visibility</p:attrName>
                                        </p:attrNameLst>
                                      </p:cBhvr>
                                      <p:to>
                                        <p:strVal val="visible"/>
                                      </p:to>
                                    </p:set>
                                    <p:animEffect transition="in" filter="dissolve">
                                      <p:cBhvr>
                                        <p:cTn id="69" dur="500"/>
                                        <p:tgtEl>
                                          <p:spTgt spid="4">
                                            <p:txEl>
                                              <p:pRg st="0" end="0"/>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4">
                                            <p:txEl>
                                              <p:pRg st="1" end="1"/>
                                            </p:txEl>
                                          </p:spTgt>
                                        </p:tgtEl>
                                        <p:attrNameLst>
                                          <p:attrName>style.visibility</p:attrName>
                                        </p:attrNameLst>
                                      </p:cBhvr>
                                      <p:to>
                                        <p:strVal val="visible"/>
                                      </p:to>
                                    </p:set>
                                    <p:animEffect transition="in" filter="dissolve">
                                      <p:cBhvr>
                                        <p:cTn id="72" dur="500"/>
                                        <p:tgtEl>
                                          <p:spTgt spid="4">
                                            <p:txEl>
                                              <p:pRg st="1" end="1"/>
                                            </p:txEl>
                                          </p:spTgt>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
                                            <p:txEl>
                                              <p:pRg st="2" end="2"/>
                                            </p:txEl>
                                          </p:spTgt>
                                        </p:tgtEl>
                                        <p:attrNameLst>
                                          <p:attrName>style.visibility</p:attrName>
                                        </p:attrNameLst>
                                      </p:cBhvr>
                                      <p:to>
                                        <p:strVal val="visible"/>
                                      </p:to>
                                    </p:set>
                                    <p:animEffect transition="in" filter="dissolve">
                                      <p:cBhvr>
                                        <p:cTn id="75" dur="500"/>
                                        <p:tgtEl>
                                          <p:spTgt spid="4">
                                            <p:txEl>
                                              <p:pRg st="2" end="2"/>
                                            </p:txEl>
                                          </p:spTgt>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
                                            <p:txEl>
                                              <p:pRg st="3" end="3"/>
                                            </p:txEl>
                                          </p:spTgt>
                                        </p:tgtEl>
                                        <p:attrNameLst>
                                          <p:attrName>style.visibility</p:attrName>
                                        </p:attrNameLst>
                                      </p:cBhvr>
                                      <p:to>
                                        <p:strVal val="visible"/>
                                      </p:to>
                                    </p:set>
                                    <p:animEffect transition="in" filter="dissolve">
                                      <p:cBhvr>
                                        <p:cTn id="78" dur="500"/>
                                        <p:tgtEl>
                                          <p:spTgt spid="4">
                                            <p:txEl>
                                              <p:pRg st="3" end="3"/>
                                            </p:txEl>
                                          </p:spTgt>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
                                            <p:txEl>
                                              <p:pRg st="4" end="4"/>
                                            </p:txEl>
                                          </p:spTgt>
                                        </p:tgtEl>
                                        <p:attrNameLst>
                                          <p:attrName>style.visibility</p:attrName>
                                        </p:attrNameLst>
                                      </p:cBhvr>
                                      <p:to>
                                        <p:strVal val="visible"/>
                                      </p:to>
                                    </p:set>
                                    <p:animEffect transition="in" filter="dissolve">
                                      <p:cBhvr>
                                        <p:cTn id="81" dur="500"/>
                                        <p:tgtEl>
                                          <p:spTgt spid="4">
                                            <p:txEl>
                                              <p:pRg st="4" end="4"/>
                                            </p:txEl>
                                          </p:spTgt>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
                                            <p:txEl>
                                              <p:pRg st="5" end="5"/>
                                            </p:txEl>
                                          </p:spTgt>
                                        </p:tgtEl>
                                        <p:attrNameLst>
                                          <p:attrName>style.visibility</p:attrName>
                                        </p:attrNameLst>
                                      </p:cBhvr>
                                      <p:to>
                                        <p:strVal val="visible"/>
                                      </p:to>
                                    </p:set>
                                    <p:animEffect transition="in" filter="dissolve">
                                      <p:cBhvr>
                                        <p:cTn id="84" dur="500"/>
                                        <p:tgtEl>
                                          <p:spTgt spid="4">
                                            <p:txEl>
                                              <p:pRg st="5" end="5"/>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
                                            <p:txEl>
                                              <p:pRg st="6" end="6"/>
                                            </p:txEl>
                                          </p:spTgt>
                                        </p:tgtEl>
                                        <p:attrNameLst>
                                          <p:attrName>style.visibility</p:attrName>
                                        </p:attrNameLst>
                                      </p:cBhvr>
                                      <p:to>
                                        <p:strVal val="visible"/>
                                      </p:to>
                                    </p:set>
                                    <p:animEffect transition="in" filter="dissolve">
                                      <p:cBhvr>
                                        <p:cTn id="87" dur="500"/>
                                        <p:tgtEl>
                                          <p:spTgt spid="4">
                                            <p:txEl>
                                              <p:pRg st="6" end="6"/>
                                            </p:txEl>
                                          </p:spTgt>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
                                            <p:txEl>
                                              <p:pRg st="7" end="7"/>
                                            </p:txEl>
                                          </p:spTgt>
                                        </p:tgtEl>
                                        <p:attrNameLst>
                                          <p:attrName>style.visibility</p:attrName>
                                        </p:attrNameLst>
                                      </p:cBhvr>
                                      <p:to>
                                        <p:strVal val="visible"/>
                                      </p:to>
                                    </p:set>
                                    <p:animEffect transition="in" filter="dissolve">
                                      <p:cBhvr>
                                        <p:cTn id="90" dur="500"/>
                                        <p:tgtEl>
                                          <p:spTgt spid="4">
                                            <p:txEl>
                                              <p:pRg st="7" end="7"/>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3" presetClass="exit" presetSubtype="32" fill="hold" grpId="1" nodeType="clickEffect">
                                  <p:stCondLst>
                                    <p:cond delay="0"/>
                                  </p:stCondLst>
                                  <p:childTnLst>
                                    <p:animEffect transition="out" filter="plus(out)">
                                      <p:cBhvr>
                                        <p:cTn id="94" dur="750"/>
                                        <p:tgtEl>
                                          <p:spTgt spid="4">
                                            <p:txEl>
                                              <p:pRg st="0" end="0"/>
                                            </p:txEl>
                                          </p:spTgt>
                                        </p:tgtEl>
                                      </p:cBhvr>
                                    </p:animEffect>
                                    <p:set>
                                      <p:cBhvr>
                                        <p:cTn id="95" dur="1" fill="hold">
                                          <p:stCondLst>
                                            <p:cond delay="749"/>
                                          </p:stCondLst>
                                        </p:cTn>
                                        <p:tgtEl>
                                          <p:spTgt spid="4">
                                            <p:txEl>
                                              <p:pRg st="0" end="0"/>
                                            </p:txEl>
                                          </p:spTgt>
                                        </p:tgtEl>
                                        <p:attrNameLst>
                                          <p:attrName>style.visibility</p:attrName>
                                        </p:attrNameLst>
                                      </p:cBhvr>
                                      <p:to>
                                        <p:strVal val="hidden"/>
                                      </p:to>
                                    </p:set>
                                  </p:childTnLst>
                                </p:cTn>
                              </p:par>
                              <p:par>
                                <p:cTn id="96" presetID="13" presetClass="exit" presetSubtype="32" fill="hold" grpId="1" nodeType="withEffect">
                                  <p:stCondLst>
                                    <p:cond delay="0"/>
                                  </p:stCondLst>
                                  <p:childTnLst>
                                    <p:animEffect transition="out" filter="plus(out)">
                                      <p:cBhvr>
                                        <p:cTn id="97" dur="750"/>
                                        <p:tgtEl>
                                          <p:spTgt spid="4">
                                            <p:txEl>
                                              <p:pRg st="1" end="1"/>
                                            </p:txEl>
                                          </p:spTgt>
                                        </p:tgtEl>
                                      </p:cBhvr>
                                    </p:animEffect>
                                    <p:set>
                                      <p:cBhvr>
                                        <p:cTn id="98" dur="1" fill="hold">
                                          <p:stCondLst>
                                            <p:cond delay="749"/>
                                          </p:stCondLst>
                                        </p:cTn>
                                        <p:tgtEl>
                                          <p:spTgt spid="4">
                                            <p:txEl>
                                              <p:pRg st="1" end="1"/>
                                            </p:txEl>
                                          </p:spTgt>
                                        </p:tgtEl>
                                        <p:attrNameLst>
                                          <p:attrName>style.visibility</p:attrName>
                                        </p:attrNameLst>
                                      </p:cBhvr>
                                      <p:to>
                                        <p:strVal val="hidden"/>
                                      </p:to>
                                    </p:set>
                                  </p:childTnLst>
                                </p:cTn>
                              </p:par>
                              <p:par>
                                <p:cTn id="99" presetID="13" presetClass="exit" presetSubtype="32" fill="hold" grpId="1" nodeType="withEffect">
                                  <p:stCondLst>
                                    <p:cond delay="0"/>
                                  </p:stCondLst>
                                  <p:childTnLst>
                                    <p:animEffect transition="out" filter="plus(out)">
                                      <p:cBhvr>
                                        <p:cTn id="100" dur="750"/>
                                        <p:tgtEl>
                                          <p:spTgt spid="4">
                                            <p:txEl>
                                              <p:pRg st="2" end="2"/>
                                            </p:txEl>
                                          </p:spTgt>
                                        </p:tgtEl>
                                      </p:cBhvr>
                                    </p:animEffect>
                                    <p:set>
                                      <p:cBhvr>
                                        <p:cTn id="101" dur="1" fill="hold">
                                          <p:stCondLst>
                                            <p:cond delay="749"/>
                                          </p:stCondLst>
                                        </p:cTn>
                                        <p:tgtEl>
                                          <p:spTgt spid="4">
                                            <p:txEl>
                                              <p:pRg st="2" end="2"/>
                                            </p:txEl>
                                          </p:spTgt>
                                        </p:tgtEl>
                                        <p:attrNameLst>
                                          <p:attrName>style.visibility</p:attrName>
                                        </p:attrNameLst>
                                      </p:cBhvr>
                                      <p:to>
                                        <p:strVal val="hidden"/>
                                      </p:to>
                                    </p:set>
                                  </p:childTnLst>
                                </p:cTn>
                              </p:par>
                              <p:par>
                                <p:cTn id="102" presetID="13" presetClass="exit" presetSubtype="32" fill="hold" grpId="1" nodeType="withEffect">
                                  <p:stCondLst>
                                    <p:cond delay="0"/>
                                  </p:stCondLst>
                                  <p:childTnLst>
                                    <p:animEffect transition="out" filter="plus(out)">
                                      <p:cBhvr>
                                        <p:cTn id="103" dur="750"/>
                                        <p:tgtEl>
                                          <p:spTgt spid="4">
                                            <p:txEl>
                                              <p:pRg st="3" end="3"/>
                                            </p:txEl>
                                          </p:spTgt>
                                        </p:tgtEl>
                                      </p:cBhvr>
                                    </p:animEffect>
                                    <p:set>
                                      <p:cBhvr>
                                        <p:cTn id="104" dur="1" fill="hold">
                                          <p:stCondLst>
                                            <p:cond delay="749"/>
                                          </p:stCondLst>
                                        </p:cTn>
                                        <p:tgtEl>
                                          <p:spTgt spid="4">
                                            <p:txEl>
                                              <p:pRg st="3" end="3"/>
                                            </p:txEl>
                                          </p:spTgt>
                                        </p:tgtEl>
                                        <p:attrNameLst>
                                          <p:attrName>style.visibility</p:attrName>
                                        </p:attrNameLst>
                                      </p:cBhvr>
                                      <p:to>
                                        <p:strVal val="hidden"/>
                                      </p:to>
                                    </p:set>
                                  </p:childTnLst>
                                </p:cTn>
                              </p:par>
                              <p:par>
                                <p:cTn id="105" presetID="13" presetClass="exit" presetSubtype="32" fill="hold" grpId="1" nodeType="withEffect">
                                  <p:stCondLst>
                                    <p:cond delay="0"/>
                                  </p:stCondLst>
                                  <p:childTnLst>
                                    <p:animEffect transition="out" filter="plus(out)">
                                      <p:cBhvr>
                                        <p:cTn id="106" dur="750"/>
                                        <p:tgtEl>
                                          <p:spTgt spid="4">
                                            <p:txEl>
                                              <p:pRg st="4" end="4"/>
                                            </p:txEl>
                                          </p:spTgt>
                                        </p:tgtEl>
                                      </p:cBhvr>
                                    </p:animEffect>
                                    <p:set>
                                      <p:cBhvr>
                                        <p:cTn id="107" dur="1" fill="hold">
                                          <p:stCondLst>
                                            <p:cond delay="749"/>
                                          </p:stCondLst>
                                        </p:cTn>
                                        <p:tgtEl>
                                          <p:spTgt spid="4">
                                            <p:txEl>
                                              <p:pRg st="4" end="4"/>
                                            </p:txEl>
                                          </p:spTgt>
                                        </p:tgtEl>
                                        <p:attrNameLst>
                                          <p:attrName>style.visibility</p:attrName>
                                        </p:attrNameLst>
                                      </p:cBhvr>
                                      <p:to>
                                        <p:strVal val="hidden"/>
                                      </p:to>
                                    </p:set>
                                  </p:childTnLst>
                                </p:cTn>
                              </p:par>
                              <p:par>
                                <p:cTn id="108" presetID="13" presetClass="exit" presetSubtype="32" fill="hold" grpId="1" nodeType="withEffect">
                                  <p:stCondLst>
                                    <p:cond delay="0"/>
                                  </p:stCondLst>
                                  <p:childTnLst>
                                    <p:animEffect transition="out" filter="plus(out)">
                                      <p:cBhvr>
                                        <p:cTn id="109" dur="750"/>
                                        <p:tgtEl>
                                          <p:spTgt spid="4">
                                            <p:txEl>
                                              <p:pRg st="5" end="5"/>
                                            </p:txEl>
                                          </p:spTgt>
                                        </p:tgtEl>
                                      </p:cBhvr>
                                    </p:animEffect>
                                    <p:set>
                                      <p:cBhvr>
                                        <p:cTn id="110" dur="1" fill="hold">
                                          <p:stCondLst>
                                            <p:cond delay="749"/>
                                          </p:stCondLst>
                                        </p:cTn>
                                        <p:tgtEl>
                                          <p:spTgt spid="4">
                                            <p:txEl>
                                              <p:pRg st="5" end="5"/>
                                            </p:txEl>
                                          </p:spTgt>
                                        </p:tgtEl>
                                        <p:attrNameLst>
                                          <p:attrName>style.visibility</p:attrName>
                                        </p:attrNameLst>
                                      </p:cBhvr>
                                      <p:to>
                                        <p:strVal val="hidden"/>
                                      </p:to>
                                    </p:set>
                                  </p:childTnLst>
                                </p:cTn>
                              </p:par>
                              <p:par>
                                <p:cTn id="111" presetID="13" presetClass="exit" presetSubtype="32" fill="hold" grpId="1" nodeType="withEffect">
                                  <p:stCondLst>
                                    <p:cond delay="0"/>
                                  </p:stCondLst>
                                  <p:childTnLst>
                                    <p:animEffect transition="out" filter="plus(out)">
                                      <p:cBhvr>
                                        <p:cTn id="112" dur="750"/>
                                        <p:tgtEl>
                                          <p:spTgt spid="4">
                                            <p:txEl>
                                              <p:pRg st="6" end="6"/>
                                            </p:txEl>
                                          </p:spTgt>
                                        </p:tgtEl>
                                      </p:cBhvr>
                                    </p:animEffect>
                                    <p:set>
                                      <p:cBhvr>
                                        <p:cTn id="113" dur="1" fill="hold">
                                          <p:stCondLst>
                                            <p:cond delay="749"/>
                                          </p:stCondLst>
                                        </p:cTn>
                                        <p:tgtEl>
                                          <p:spTgt spid="4">
                                            <p:txEl>
                                              <p:pRg st="6" end="6"/>
                                            </p:txEl>
                                          </p:spTgt>
                                        </p:tgtEl>
                                        <p:attrNameLst>
                                          <p:attrName>style.visibility</p:attrName>
                                        </p:attrNameLst>
                                      </p:cBhvr>
                                      <p:to>
                                        <p:strVal val="hidden"/>
                                      </p:to>
                                    </p:set>
                                  </p:childTnLst>
                                </p:cTn>
                              </p:par>
                              <p:par>
                                <p:cTn id="114" presetID="13" presetClass="exit" presetSubtype="32" fill="hold" grpId="1" nodeType="withEffect">
                                  <p:stCondLst>
                                    <p:cond delay="0"/>
                                  </p:stCondLst>
                                  <p:childTnLst>
                                    <p:animEffect transition="out" filter="plus(out)">
                                      <p:cBhvr>
                                        <p:cTn id="115" dur="750"/>
                                        <p:tgtEl>
                                          <p:spTgt spid="4">
                                            <p:txEl>
                                              <p:pRg st="7" end="7"/>
                                            </p:txEl>
                                          </p:spTgt>
                                        </p:tgtEl>
                                      </p:cBhvr>
                                    </p:animEffect>
                                    <p:set>
                                      <p:cBhvr>
                                        <p:cTn id="116" dur="1" fill="hold">
                                          <p:stCondLst>
                                            <p:cond delay="749"/>
                                          </p:stCondLst>
                                        </p:cTn>
                                        <p:tgtEl>
                                          <p:spTgt spid="4">
                                            <p:txEl>
                                              <p:pRg st="7" end="7"/>
                                            </p:txEl>
                                          </p:spTgt>
                                        </p:tgtEl>
                                        <p:attrNameLst>
                                          <p:attrName>style.visibility</p:attrName>
                                        </p:attrNameLst>
                                      </p:cBhvr>
                                      <p:to>
                                        <p:strVal val="hidden"/>
                                      </p:to>
                                    </p:set>
                                  </p:childTnLst>
                                </p:cTn>
                              </p:par>
                            </p:childTnLst>
                          </p:cTn>
                        </p:par>
                        <p:par>
                          <p:cTn id="117" fill="hold">
                            <p:stCondLst>
                              <p:cond delay="750"/>
                            </p:stCondLst>
                            <p:childTnLst>
                              <p:par>
                                <p:cTn id="118" presetID="16" presetClass="entr" presetSubtype="21" fill="hold" grpId="0" nodeType="afterEffect">
                                  <p:stCondLst>
                                    <p:cond delay="0"/>
                                  </p:stCondLst>
                                  <p:childTnLst>
                                    <p:set>
                                      <p:cBhvr>
                                        <p:cTn id="119" dur="1" fill="hold">
                                          <p:stCondLst>
                                            <p:cond delay="0"/>
                                          </p:stCondLst>
                                        </p:cTn>
                                        <p:tgtEl>
                                          <p:spTgt spid="5">
                                            <p:txEl>
                                              <p:pRg st="0" end="0"/>
                                            </p:txEl>
                                          </p:spTgt>
                                        </p:tgtEl>
                                        <p:attrNameLst>
                                          <p:attrName>style.visibility</p:attrName>
                                        </p:attrNameLst>
                                      </p:cBhvr>
                                      <p:to>
                                        <p:strVal val="visible"/>
                                      </p:to>
                                    </p:set>
                                    <p:animEffect transition="in" filter="barn(inVertical)">
                                      <p:cBhvr>
                                        <p:cTn id="120" dur="500"/>
                                        <p:tgtEl>
                                          <p:spTgt spid="5">
                                            <p:txEl>
                                              <p:pRg st="0" end="0"/>
                                            </p:txEl>
                                          </p:spTgt>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5">
                                            <p:txEl>
                                              <p:pRg st="1" end="1"/>
                                            </p:txEl>
                                          </p:spTgt>
                                        </p:tgtEl>
                                        <p:attrNameLst>
                                          <p:attrName>style.visibility</p:attrName>
                                        </p:attrNameLst>
                                      </p:cBhvr>
                                      <p:to>
                                        <p:strVal val="visible"/>
                                      </p:to>
                                    </p:set>
                                    <p:animEffect transition="in" filter="barn(inVertical)">
                                      <p:cBhvr>
                                        <p:cTn id="123" dur="500"/>
                                        <p:tgtEl>
                                          <p:spTgt spid="5">
                                            <p:txEl>
                                              <p:pRg st="1" end="1"/>
                                            </p:txEl>
                                          </p:spTgt>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5">
                                            <p:txEl>
                                              <p:pRg st="2" end="2"/>
                                            </p:txEl>
                                          </p:spTgt>
                                        </p:tgtEl>
                                        <p:attrNameLst>
                                          <p:attrName>style.visibility</p:attrName>
                                        </p:attrNameLst>
                                      </p:cBhvr>
                                      <p:to>
                                        <p:strVal val="visible"/>
                                      </p:to>
                                    </p:set>
                                    <p:animEffect transition="in" filter="barn(inVertical)">
                                      <p:cBhvr>
                                        <p:cTn id="126" dur="500"/>
                                        <p:tgtEl>
                                          <p:spTgt spid="5">
                                            <p:txEl>
                                              <p:pRg st="2" end="2"/>
                                            </p:txEl>
                                          </p:spTgt>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5">
                                            <p:txEl>
                                              <p:pRg st="3" end="3"/>
                                            </p:txEl>
                                          </p:spTgt>
                                        </p:tgtEl>
                                        <p:attrNameLst>
                                          <p:attrName>style.visibility</p:attrName>
                                        </p:attrNameLst>
                                      </p:cBhvr>
                                      <p:to>
                                        <p:strVal val="visible"/>
                                      </p:to>
                                    </p:set>
                                    <p:animEffect transition="in" filter="barn(inVertical)">
                                      <p:cBhvr>
                                        <p:cTn id="129" dur="500"/>
                                        <p:tgtEl>
                                          <p:spTgt spid="5">
                                            <p:txEl>
                                              <p:pRg st="3" end="3"/>
                                            </p:txEl>
                                          </p:spTgt>
                                        </p:tgtEl>
                                      </p:cBhvr>
                                    </p:animEffect>
                                  </p:childTnLst>
                                </p:cTn>
                              </p:par>
                              <p:par>
                                <p:cTn id="130" presetID="16" presetClass="entr" presetSubtype="21" fill="hold" grpId="0" nodeType="withEffect">
                                  <p:stCondLst>
                                    <p:cond delay="0"/>
                                  </p:stCondLst>
                                  <p:childTnLst>
                                    <p:set>
                                      <p:cBhvr>
                                        <p:cTn id="131" dur="1" fill="hold">
                                          <p:stCondLst>
                                            <p:cond delay="0"/>
                                          </p:stCondLst>
                                        </p:cTn>
                                        <p:tgtEl>
                                          <p:spTgt spid="5">
                                            <p:txEl>
                                              <p:pRg st="4" end="4"/>
                                            </p:txEl>
                                          </p:spTgt>
                                        </p:tgtEl>
                                        <p:attrNameLst>
                                          <p:attrName>style.visibility</p:attrName>
                                        </p:attrNameLst>
                                      </p:cBhvr>
                                      <p:to>
                                        <p:strVal val="visible"/>
                                      </p:to>
                                    </p:set>
                                    <p:animEffect transition="in" filter="barn(inVertical)">
                                      <p:cBhvr>
                                        <p:cTn id="132" dur="500"/>
                                        <p:tgtEl>
                                          <p:spTgt spid="5">
                                            <p:txEl>
                                              <p:pRg st="4" end="4"/>
                                            </p:txEl>
                                          </p:spTgt>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5">
                                            <p:txEl>
                                              <p:pRg st="5" end="5"/>
                                            </p:txEl>
                                          </p:spTgt>
                                        </p:tgtEl>
                                        <p:attrNameLst>
                                          <p:attrName>style.visibility</p:attrName>
                                        </p:attrNameLst>
                                      </p:cBhvr>
                                      <p:to>
                                        <p:strVal val="visible"/>
                                      </p:to>
                                    </p:set>
                                    <p:animEffect transition="in" filter="barn(inVertical)">
                                      <p:cBhvr>
                                        <p:cTn id="135" dur="500"/>
                                        <p:tgtEl>
                                          <p:spTgt spid="5">
                                            <p:txEl>
                                              <p:pRg st="5" end="5"/>
                                            </p:txEl>
                                          </p:spTgt>
                                        </p:tgtEl>
                                      </p:cBhvr>
                                    </p:animEffect>
                                  </p:childTnLst>
                                </p:cTn>
                              </p:par>
                              <p:par>
                                <p:cTn id="136" presetID="16" presetClass="entr" presetSubtype="21" fill="hold" grpId="0" nodeType="withEffect">
                                  <p:stCondLst>
                                    <p:cond delay="0"/>
                                  </p:stCondLst>
                                  <p:childTnLst>
                                    <p:set>
                                      <p:cBhvr>
                                        <p:cTn id="137" dur="1" fill="hold">
                                          <p:stCondLst>
                                            <p:cond delay="0"/>
                                          </p:stCondLst>
                                        </p:cTn>
                                        <p:tgtEl>
                                          <p:spTgt spid="5">
                                            <p:txEl>
                                              <p:pRg st="6" end="6"/>
                                            </p:txEl>
                                          </p:spTgt>
                                        </p:tgtEl>
                                        <p:attrNameLst>
                                          <p:attrName>style.visibility</p:attrName>
                                        </p:attrNameLst>
                                      </p:cBhvr>
                                      <p:to>
                                        <p:strVal val="visible"/>
                                      </p:to>
                                    </p:set>
                                    <p:animEffect transition="in" filter="barn(inVertical)">
                                      <p:cBhvr>
                                        <p:cTn id="138" dur="500"/>
                                        <p:tgtEl>
                                          <p:spTgt spid="5">
                                            <p:txEl>
                                              <p:pRg st="6" end="6"/>
                                            </p:txEl>
                                          </p:spTgt>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5">
                                            <p:txEl>
                                              <p:pRg st="7" end="7"/>
                                            </p:txEl>
                                          </p:spTgt>
                                        </p:tgtEl>
                                        <p:attrNameLst>
                                          <p:attrName>style.visibility</p:attrName>
                                        </p:attrNameLst>
                                      </p:cBhvr>
                                      <p:to>
                                        <p:strVal val="visible"/>
                                      </p:to>
                                    </p:set>
                                    <p:animEffect transition="in" filter="barn(inVertical)">
                                      <p:cBhvr>
                                        <p:cTn id="14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P spid="4" grpId="0" uiExpand="1" build="p"/>
      <p:bldP spid="4" grpId="1" uiExpand="1" build="allAtOnce"/>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Exponencial de una matriz</a:t>
            </a:r>
            <a:endParaRPr lang="es-MX"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pPr marL="0" indent="0">
                  <a:buNone/>
                </a:pPr>
                <a:r>
                  <a:rPr lang="es-MX" i="0" dirty="0" smtClean="0">
                    <a:latin typeface="+mj-lt"/>
                  </a:rPr>
                  <a:t>Sea </a:t>
                </a:r>
                <a14:m>
                  <m:oMath xmlns:m="http://schemas.openxmlformats.org/officeDocument/2006/math">
                    <m:r>
                      <a:rPr lang="es-MX" i="1" dirty="0" smtClean="0">
                        <a:latin typeface="Cambria Math" panose="02040503050406030204" pitchFamily="18" charset="0"/>
                      </a:rPr>
                      <m:t>𝐴</m:t>
                    </m:r>
                  </m:oMath>
                </a14:m>
                <a:r>
                  <a:rPr lang="es-MX" i="0" dirty="0" smtClean="0">
                    <a:latin typeface="+mj-lt"/>
                  </a:rPr>
                  <a:t> una matriz cuadrada de tamaño </a:t>
                </a:r>
                <a14:m>
                  <m:oMath xmlns:m="http://schemas.openxmlformats.org/officeDocument/2006/math">
                    <m:r>
                      <a:rPr lang="es-MX" i="1" dirty="0" smtClean="0">
                        <a:latin typeface="Cambria Math" panose="02040503050406030204" pitchFamily="18" charset="0"/>
                      </a:rPr>
                      <m:t>𝑛</m:t>
                    </m:r>
                    <m:r>
                      <a:rPr lang="es-MX" i="1" dirty="0" smtClean="0">
                        <a:latin typeface="Cambria Math" panose="02040503050406030204" pitchFamily="18" charset="0"/>
                      </a:rPr>
                      <m:t>×</m:t>
                    </m:r>
                    <m:r>
                      <a:rPr lang="es-MX" i="1" dirty="0" smtClean="0">
                        <a:latin typeface="Cambria Math" panose="02040503050406030204" pitchFamily="18" charset="0"/>
                      </a:rPr>
                      <m:t>𝑛</m:t>
                    </m:r>
                  </m:oMath>
                </a14:m>
                <a:r>
                  <a:rPr lang="es-MX" i="0" dirty="0" smtClean="0">
                    <a:latin typeface="+mj-lt"/>
                  </a:rPr>
                  <a:t>. Se define:</a:t>
                </a:r>
                <a:endParaRPr lang="es-MX"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s-MX" b="0" i="1" dirty="0" smtClean="0">
                              <a:latin typeface="Cambria Math" panose="02040503050406030204" pitchFamily="18" charset="0"/>
                            </a:rPr>
                          </m:ctrlPr>
                        </m:sSupPr>
                        <m:e>
                          <m:r>
                            <a:rPr lang="es-MX" i="1" dirty="0" smtClean="0">
                              <a:latin typeface="Cambria Math" panose="02040503050406030204" pitchFamily="18" charset="0"/>
                            </a:rPr>
                            <m:t>𝑒</m:t>
                          </m:r>
                        </m:e>
                        <m:sup>
                          <m:r>
                            <a:rPr lang="es-MX" b="0" i="1" dirty="0" smtClean="0">
                              <a:latin typeface="Cambria Math" panose="02040503050406030204" pitchFamily="18" charset="0"/>
                            </a:rPr>
                            <m:t>𝐴</m:t>
                          </m:r>
                        </m:sup>
                      </m:sSup>
                      <m:r>
                        <a:rPr lang="es-MX" i="1" dirty="0" smtClean="0">
                          <a:latin typeface="Cambria Math" panose="02040503050406030204" pitchFamily="18" charset="0"/>
                        </a:rPr>
                        <m:t>=</m:t>
                      </m:r>
                      <m:nary>
                        <m:naryPr>
                          <m:chr m:val="∑"/>
                          <m:ctrlPr>
                            <a:rPr lang="es-MX" i="1" dirty="0" smtClean="0">
                              <a:latin typeface="Cambria Math" panose="02040503050406030204" pitchFamily="18" charset="0"/>
                            </a:rPr>
                          </m:ctrlPr>
                        </m:naryPr>
                        <m:sub>
                          <m:r>
                            <m:rPr>
                              <m:brk m:alnAt="23"/>
                            </m:rPr>
                            <a:rPr lang="es-MX" b="0" i="1" dirty="0" smtClean="0">
                              <a:latin typeface="Cambria Math" panose="02040503050406030204" pitchFamily="18" charset="0"/>
                            </a:rPr>
                            <m:t>𝑘</m:t>
                          </m:r>
                          <m:r>
                            <a:rPr lang="es-MX" b="0" i="1" dirty="0" smtClean="0">
                              <a:latin typeface="Cambria Math" panose="02040503050406030204" pitchFamily="18" charset="0"/>
                            </a:rPr>
                            <m:t>=0</m:t>
                          </m:r>
                        </m:sub>
                        <m:sup>
                          <m:r>
                            <a:rPr lang="es-MX" b="0" i="1" dirty="0" smtClean="0">
                              <a:latin typeface="Cambria Math" panose="02040503050406030204" pitchFamily="18" charset="0"/>
                            </a:rPr>
                            <m:t>∞</m:t>
                          </m:r>
                        </m:sup>
                        <m:e>
                          <m:f>
                            <m:fPr>
                              <m:ctrlPr>
                                <a:rPr lang="es-MX" b="0" i="1" dirty="0" smtClean="0">
                                  <a:latin typeface="Cambria Math" panose="02040503050406030204" pitchFamily="18" charset="0"/>
                                </a:rPr>
                              </m:ctrlPr>
                            </m:fPr>
                            <m:num>
                              <m:sSup>
                                <m:sSupPr>
                                  <m:ctrlPr>
                                    <a:rPr lang="es-MX" b="0" i="1" dirty="0" smtClean="0">
                                      <a:latin typeface="Cambria Math" panose="02040503050406030204" pitchFamily="18" charset="0"/>
                                    </a:rPr>
                                  </m:ctrlPr>
                                </m:sSupPr>
                                <m:e>
                                  <m:r>
                                    <a:rPr lang="es-MX" b="0" i="1" dirty="0" smtClean="0">
                                      <a:latin typeface="Cambria Math" panose="02040503050406030204" pitchFamily="18" charset="0"/>
                                    </a:rPr>
                                    <m:t>𝐴</m:t>
                                  </m:r>
                                </m:e>
                                <m:sup>
                                  <m:r>
                                    <a:rPr lang="es-MX" b="0" i="1" dirty="0" smtClean="0">
                                      <a:latin typeface="Cambria Math" panose="02040503050406030204" pitchFamily="18" charset="0"/>
                                    </a:rPr>
                                    <m:t>𝑘</m:t>
                                  </m:r>
                                </m:sup>
                              </m:sSup>
                            </m:num>
                            <m:den>
                              <m:r>
                                <a:rPr lang="es-MX" b="0" i="1" dirty="0" smtClean="0">
                                  <a:latin typeface="Cambria Math" panose="02040503050406030204" pitchFamily="18" charset="0"/>
                                </a:rPr>
                                <m:t>𝑘</m:t>
                              </m:r>
                              <m:r>
                                <a:rPr lang="es-MX" b="0" i="1" dirty="0" smtClean="0">
                                  <a:latin typeface="Cambria Math" panose="02040503050406030204" pitchFamily="18" charset="0"/>
                                </a:rPr>
                                <m:t>!</m:t>
                              </m:r>
                            </m:den>
                          </m:f>
                        </m:e>
                      </m:nary>
                    </m:oMath>
                  </m:oMathPara>
                </a14:m>
                <a:endParaRPr lang="es-MX" dirty="0" smtClean="0"/>
              </a:p>
              <a:p>
                <a:pPr marL="0" indent="0">
                  <a:buNone/>
                </a:pPr>
                <a:r>
                  <a:rPr lang="es-MX" dirty="0"/>
                  <a:t>Esto se llama la serie de Taylor de la exponencial matricial, y:</a:t>
                </a:r>
              </a:p>
              <a:p>
                <a:r>
                  <a:rPr lang="es-MX" dirty="0"/>
                  <a:t>Converge para toda matriz </a:t>
                </a:r>
                <a14:m>
                  <m:oMath xmlns:m="http://schemas.openxmlformats.org/officeDocument/2006/math">
                    <m:r>
                      <a:rPr lang="es-MX" i="1" dirty="0" smtClean="0">
                        <a:latin typeface="Cambria Math" panose="02040503050406030204" pitchFamily="18" charset="0"/>
                      </a:rPr>
                      <m:t>𝐴</m:t>
                    </m:r>
                  </m:oMath>
                </a14:m>
                <a:r>
                  <a:rPr lang="es-MX" dirty="0"/>
                  <a:t>.</a:t>
                </a:r>
              </a:p>
              <a:p>
                <a:r>
                  <a:rPr lang="es-MX" dirty="0"/>
                  <a:t>Se comporta de manera consistente con la exponencial escalar cuando </a:t>
                </a:r>
                <a14:m>
                  <m:oMath xmlns:m="http://schemas.openxmlformats.org/officeDocument/2006/math">
                    <m:r>
                      <a:rPr lang="es-MX" i="1" dirty="0" smtClean="0">
                        <a:latin typeface="Cambria Math" panose="02040503050406030204" pitchFamily="18" charset="0"/>
                      </a:rPr>
                      <m:t>𝐴</m:t>
                    </m:r>
                  </m:oMath>
                </a14:m>
                <a:r>
                  <a:rPr lang="es-MX" dirty="0" smtClean="0"/>
                  <a:t> </a:t>
                </a:r>
                <a:r>
                  <a:rPr lang="es-MX" dirty="0"/>
                  <a:t>es un número.</a:t>
                </a:r>
              </a:p>
              <a:p>
                <a:r>
                  <a:rPr lang="es-MX" dirty="0"/>
                  <a:t>Satisface propiedades análogas a la exponencial escalar, como la derivada, multiplicación por escalar, y la solución de ecuaciones diferenciales lineales.</a:t>
                </a:r>
              </a:p>
              <a:p>
                <a:pPr marL="0" indent="0">
                  <a:buNone/>
                </a:pPr>
                <a:endParaRPr lang="es-MX"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749" t="-872" r="-68"/>
                </a:stretch>
              </a:blipFill>
            </p:spPr>
            <p:txBody>
              <a:bodyPr/>
              <a:lstStyle/>
              <a:p>
                <a:r>
                  <a:rPr lang="es-MX">
                    <a:noFill/>
                  </a:rPr>
                  <a:t> </a:t>
                </a:r>
              </a:p>
            </p:txBody>
          </p:sp>
        </mc:Fallback>
      </mc:AlternateContent>
    </p:spTree>
    <p:extLst>
      <p:ext uri="{BB962C8B-B14F-4D97-AF65-F5344CB8AC3E}">
        <p14:creationId xmlns:p14="http://schemas.microsoft.com/office/powerpoint/2010/main" val="181303289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trips(downLeft)">
                                      <p:cBhvr>
                                        <p:cTn id="10" dur="500"/>
                                        <p:tgtEl>
                                          <p:spTgt spid="3">
                                            <p:txEl>
                                              <p:pRg st="0" end="0"/>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trips(downLeft)">
                                      <p:cBhvr>
                                        <p:cTn id="13" dur="500"/>
                                        <p:tgtEl>
                                          <p:spTgt spid="3">
                                            <p:txEl>
                                              <p:pRg st="1" end="1"/>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Left)">
                                      <p:cBhvr>
                                        <p:cTn id="16" dur="500"/>
                                        <p:tgtEl>
                                          <p:spTgt spid="3">
                                            <p:txEl>
                                              <p:pRg st="2" end="2"/>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trips(downLeft)">
                                      <p:cBhvr>
                                        <p:cTn id="19" dur="500"/>
                                        <p:tgtEl>
                                          <p:spTgt spid="3">
                                            <p:txEl>
                                              <p:pRg st="3" end="3"/>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trips(downLeft)">
                                      <p:cBhvr>
                                        <p:cTn id="22" dur="500"/>
                                        <p:tgtEl>
                                          <p:spTgt spid="3">
                                            <p:txEl>
                                              <p:pRg st="4" end="4"/>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strips(downLeft)">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pPr algn="ctr"/>
                <a:r>
                  <a:rPr lang="es-MX" dirty="0"/>
                  <a:t>¿Cómo encontrar la solución de la ecuación diferencial </a:t>
                </a:r>
                <a14:m>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𝑄</m:t>
                    </m:r>
                  </m:oMath>
                </a14:m>
                <a:r>
                  <a:rPr lang="es-MX" dirty="0"/>
                  <a:t>?</a:t>
                </a: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1491" t="-8696" r="-2787" b="-2782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r>
                  <a:rPr lang="es-MX" i="0" dirty="0" smtClean="0">
                    <a:latin typeface="+mj-lt"/>
                  </a:rPr>
                  <a:t>Con esta propiedad se puede reescribir la solución de a ecuación diferencial </a:t>
                </a:r>
              </a:p>
              <a:p>
                <a:pPr marL="0" indent="0">
                  <a:buNone/>
                </a:pPr>
                <a:r>
                  <a:rPr lang="es-MX" dirty="0" smtClean="0"/>
                  <a:t>Siendo </a:t>
                </a:r>
                <a14:m>
                  <m:oMath xmlns:m="http://schemas.openxmlformats.org/officeDocument/2006/math">
                    <m:r>
                      <a:rPr lang="es-MX" b="0" i="1" smtClean="0">
                        <a:latin typeface="Cambria Math" panose="02040503050406030204" pitchFamily="18" charset="0"/>
                      </a:rPr>
                      <m:t>𝐴</m:t>
                    </m:r>
                    <m:r>
                      <a:rPr lang="es-MX" b="0" i="1" smtClean="0">
                        <a:latin typeface="Cambria Math" panose="02040503050406030204" pitchFamily="18" charset="0"/>
                      </a:rPr>
                      <m:t>=</m:t>
                    </m:r>
                    <m:r>
                      <a:rPr lang="es-MX" b="0" i="1" smtClean="0">
                        <a:latin typeface="Cambria Math" panose="02040503050406030204" pitchFamily="18" charset="0"/>
                      </a:rPr>
                      <m:t>𝑄𝑡</m:t>
                    </m:r>
                  </m:oMath>
                </a14:m>
                <a:endParaRPr lang="es-MX"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𝑛</m:t>
                          </m:r>
                          <m:r>
                            <a:rPr lang="es-MX" i="1">
                              <a:latin typeface="Cambria Math" panose="02040503050406030204" pitchFamily="18" charset="0"/>
                            </a:rPr>
                            <m:t>=0</m:t>
                          </m:r>
                        </m:sub>
                        <m:sup>
                          <m:r>
                            <a:rPr lang="es-MX" i="1">
                              <a:latin typeface="Cambria Math" panose="02040503050406030204" pitchFamily="18" charset="0"/>
                            </a:rPr>
                            <m:t>∞</m:t>
                          </m:r>
                        </m:sup>
                        <m:e>
                          <m:f>
                            <m:fPr>
                              <m:ctrlPr>
                                <a:rPr lang="es-MX" i="1">
                                  <a:latin typeface="Cambria Math" panose="02040503050406030204" pitchFamily="18" charset="0"/>
                                </a:rPr>
                              </m:ctrlPr>
                            </m:fPr>
                            <m:num>
                              <m:sSup>
                                <m:sSupPr>
                                  <m:ctrlPr>
                                    <a:rPr lang="es-MX" i="1">
                                      <a:latin typeface="Cambria Math" panose="02040503050406030204" pitchFamily="18" charset="0"/>
                                    </a:rPr>
                                  </m:ctrlPr>
                                </m:sSupPr>
                                <m:e>
                                  <m:r>
                                    <a:rPr lang="es-MX" i="1">
                                      <a:latin typeface="Cambria Math" panose="02040503050406030204" pitchFamily="18" charset="0"/>
                                    </a:rPr>
                                    <m:t>𝑄</m:t>
                                  </m:r>
                                </m:e>
                                <m:sup>
                                  <m:r>
                                    <a:rPr lang="es-MX" i="1">
                                      <a:latin typeface="Cambria Math" panose="02040503050406030204" pitchFamily="18" charset="0"/>
                                    </a:rPr>
                                    <m:t>𝑛</m:t>
                                  </m:r>
                                </m:sup>
                              </m:sSup>
                            </m:num>
                            <m:den>
                              <m:r>
                                <a:rPr lang="es-MX" i="1">
                                  <a:latin typeface="Cambria Math" panose="02040503050406030204" pitchFamily="18" charset="0"/>
                                </a:rPr>
                                <m:t>𝑛</m:t>
                              </m:r>
                              <m:r>
                                <a:rPr lang="es-MX" i="1">
                                  <a:latin typeface="Cambria Math" panose="02040503050406030204" pitchFamily="18" charset="0"/>
                                </a:rPr>
                                <m:t>!</m:t>
                              </m:r>
                            </m:den>
                          </m:f>
                          <m:sSup>
                            <m:sSupPr>
                              <m:ctrlPr>
                                <a:rPr lang="es-MX" i="1">
                                  <a:latin typeface="Cambria Math" panose="02040503050406030204" pitchFamily="18" charset="0"/>
                                </a:rPr>
                              </m:ctrlPr>
                            </m:sSupPr>
                            <m:e>
                              <m:r>
                                <a:rPr lang="es-MX" i="1">
                                  <a:latin typeface="Cambria Math" panose="02040503050406030204" pitchFamily="18" charset="0"/>
                                </a:rPr>
                                <m:t>𝑡</m:t>
                              </m:r>
                            </m:e>
                            <m:sup>
                              <m:r>
                                <a:rPr lang="es-MX" i="1">
                                  <a:latin typeface="Cambria Math" panose="02040503050406030204" pitchFamily="18" charset="0"/>
                                </a:rPr>
                                <m:t>𝑛</m:t>
                              </m:r>
                            </m:sup>
                          </m:sSup>
                        </m:e>
                      </m:nary>
                      <m:r>
                        <a:rPr lang="es-MX" b="0" i="1" smtClean="0">
                          <a:latin typeface="Cambria Math" panose="02040503050406030204" pitchFamily="18" charset="0"/>
                        </a:rPr>
                        <m:t>=</m:t>
                      </m:r>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0</m:t>
                          </m:r>
                        </m:e>
                      </m:d>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r>
                            <a:rPr lang="es-MX" b="0" i="1" smtClean="0">
                              <a:latin typeface="Cambria Math" panose="02040503050406030204" pitchFamily="18" charset="0"/>
                            </a:rPr>
                            <m:t>𝑄𝑡</m:t>
                          </m:r>
                        </m:sup>
                      </m:sSup>
                    </m:oMath>
                  </m:oMathPara>
                </a14:m>
                <a:endParaRPr lang="es-MX" b="0" dirty="0" smtClean="0"/>
              </a:p>
              <a:p>
                <a:pPr marL="0" indent="0">
                  <a:buNone/>
                </a:pPr>
                <a:r>
                  <a:rPr lang="es-MX" dirty="0" smtClean="0"/>
                  <a:t>Con esta ecuación se puede predecir la evolución del sistema en el tiempo </a:t>
                </a:r>
                <a14:m>
                  <m:oMath xmlns:m="http://schemas.openxmlformats.org/officeDocument/2006/math">
                    <m:r>
                      <a:rPr lang="es-MX" b="0" i="1" smtClean="0">
                        <a:latin typeface="Cambria Math" panose="02040503050406030204" pitchFamily="18" charset="0"/>
                      </a:rPr>
                      <m:t>𝑡</m:t>
                    </m:r>
                  </m:oMath>
                </a14:m>
                <a:r>
                  <a:rPr lang="es-MX" dirty="0" smtClean="0"/>
                  <a:t> mediante el desarrollo de la serie de Taylor</a:t>
                </a:r>
              </a:p>
              <a:p>
                <a:pPr marL="0" indent="0">
                  <a:buNone/>
                </a:pPr>
                <a14:m>
                  <m:oMathPara xmlns:m="http://schemas.openxmlformats.org/officeDocument/2006/math">
                    <m:oMathParaPr>
                      <m:jc m:val="centerGroup"/>
                    </m:oMathParaPr>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𝑄𝑡</m:t>
                          </m:r>
                        </m:sup>
                      </m:sSup>
                      <m:r>
                        <a:rPr lang="es-MX" i="1">
                          <a:latin typeface="Cambria Math" panose="02040503050406030204" pitchFamily="18" charset="0"/>
                        </a:rPr>
                        <m:t>=</m:t>
                      </m:r>
                      <m:r>
                        <a:rPr lang="es-MX" i="1">
                          <a:latin typeface="Cambria Math" panose="02040503050406030204" pitchFamily="18" charset="0"/>
                        </a:rPr>
                        <m:t>𝐼</m:t>
                      </m:r>
                      <m:r>
                        <a:rPr lang="es-MX" i="1">
                          <a:latin typeface="Cambria Math" panose="02040503050406030204" pitchFamily="18" charset="0"/>
                        </a:rPr>
                        <m:t>+</m:t>
                      </m:r>
                      <m:r>
                        <a:rPr lang="es-MX" i="1">
                          <a:latin typeface="Cambria Math" panose="02040503050406030204" pitchFamily="18" charset="0"/>
                        </a:rPr>
                        <m:t>𝑄𝑡</m:t>
                      </m:r>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𝑄𝑡</m:t>
                                  </m:r>
                                </m:e>
                              </m:d>
                            </m:e>
                            <m:sup>
                              <m:r>
                                <a:rPr lang="es-MX" i="1">
                                  <a:latin typeface="Cambria Math" panose="02040503050406030204" pitchFamily="18" charset="0"/>
                                </a:rPr>
                                <m:t>2</m:t>
                              </m:r>
                            </m:sup>
                          </m:sSup>
                        </m:num>
                        <m:den>
                          <m:r>
                            <a:rPr lang="es-MX" i="1">
                              <a:latin typeface="Cambria Math" panose="02040503050406030204" pitchFamily="18" charset="0"/>
                            </a:rPr>
                            <m:t>2!</m:t>
                          </m:r>
                        </m:den>
                      </m:f>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𝑄𝑡</m:t>
                                  </m:r>
                                </m:e>
                              </m:d>
                            </m:e>
                            <m:sup>
                              <m:r>
                                <a:rPr lang="es-MX" i="1">
                                  <a:latin typeface="Cambria Math" panose="02040503050406030204" pitchFamily="18" charset="0"/>
                                </a:rPr>
                                <m:t>3</m:t>
                              </m:r>
                            </m:sup>
                          </m:sSup>
                        </m:num>
                        <m:den>
                          <m:r>
                            <a:rPr lang="es-MX" i="1">
                              <a:latin typeface="Cambria Math" panose="02040503050406030204" pitchFamily="18" charset="0"/>
                            </a:rPr>
                            <m:t>3!</m:t>
                          </m:r>
                        </m:den>
                      </m:f>
                      <m:r>
                        <a:rPr lang="es-MX" i="1">
                          <a:latin typeface="Cambria Math" panose="02040503050406030204" pitchFamily="18" charset="0"/>
                        </a:rPr>
                        <m:t>+…</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3"/>
                <a:stretch>
                  <a:fillRect l="-749" t="-87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10049853" y="2052918"/>
                <a:ext cx="1432636" cy="84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MX" i="1" dirty="0">
                              <a:latin typeface="Cambria Math" panose="02040503050406030204" pitchFamily="18" charset="0"/>
                            </a:rPr>
                          </m:ctrlPr>
                        </m:sSupPr>
                        <m:e>
                          <m:r>
                            <a:rPr lang="es-MX" i="1" dirty="0">
                              <a:latin typeface="Cambria Math" panose="02040503050406030204" pitchFamily="18" charset="0"/>
                            </a:rPr>
                            <m:t>𝑒</m:t>
                          </m:r>
                        </m:e>
                        <m:sup>
                          <m:r>
                            <a:rPr lang="es-MX" i="1" dirty="0">
                              <a:latin typeface="Cambria Math" panose="02040503050406030204" pitchFamily="18" charset="0"/>
                            </a:rPr>
                            <m:t>𝐴</m:t>
                          </m:r>
                        </m:sup>
                      </m:sSup>
                      <m:r>
                        <a:rPr lang="es-MX" i="1" dirty="0">
                          <a:latin typeface="Cambria Math" panose="02040503050406030204" pitchFamily="18" charset="0"/>
                        </a:rPr>
                        <m:t>=</m:t>
                      </m:r>
                      <m:nary>
                        <m:naryPr>
                          <m:chr m:val="∑"/>
                          <m:ctrlPr>
                            <a:rPr lang="es-MX" i="1" dirty="0">
                              <a:latin typeface="Cambria Math" panose="02040503050406030204" pitchFamily="18" charset="0"/>
                            </a:rPr>
                          </m:ctrlPr>
                        </m:naryPr>
                        <m:sub>
                          <m:r>
                            <m:rPr>
                              <m:brk m:alnAt="23"/>
                            </m:rPr>
                            <a:rPr lang="es-MX" i="1" dirty="0">
                              <a:latin typeface="Cambria Math" panose="02040503050406030204" pitchFamily="18" charset="0"/>
                            </a:rPr>
                            <m:t>𝑘</m:t>
                          </m:r>
                          <m:r>
                            <a:rPr lang="es-MX" i="1" dirty="0">
                              <a:latin typeface="Cambria Math" panose="02040503050406030204" pitchFamily="18" charset="0"/>
                            </a:rPr>
                            <m:t>=0</m:t>
                          </m:r>
                        </m:sub>
                        <m:sup>
                          <m:r>
                            <a:rPr lang="es-MX" i="1" dirty="0">
                              <a:latin typeface="Cambria Math" panose="02040503050406030204" pitchFamily="18" charset="0"/>
                            </a:rPr>
                            <m:t>∞</m:t>
                          </m:r>
                        </m:sup>
                        <m:e>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r>
                                    <a:rPr lang="es-MX" i="1" dirty="0">
                                      <a:latin typeface="Cambria Math" panose="02040503050406030204" pitchFamily="18" charset="0"/>
                                    </a:rPr>
                                    <m:t>𝐴</m:t>
                                  </m:r>
                                </m:e>
                                <m:sup>
                                  <m:r>
                                    <a:rPr lang="es-MX" i="1" dirty="0">
                                      <a:latin typeface="Cambria Math" panose="02040503050406030204" pitchFamily="18" charset="0"/>
                                    </a:rPr>
                                    <m:t>𝑘</m:t>
                                  </m:r>
                                </m:sup>
                              </m:sSup>
                            </m:num>
                            <m:den>
                              <m:r>
                                <a:rPr lang="es-MX" i="1" dirty="0">
                                  <a:latin typeface="Cambria Math" panose="02040503050406030204" pitchFamily="18" charset="0"/>
                                </a:rPr>
                                <m:t>𝑘</m:t>
                              </m:r>
                              <m:r>
                                <a:rPr lang="es-MX" i="1" dirty="0">
                                  <a:latin typeface="Cambria Math" panose="02040503050406030204" pitchFamily="18" charset="0"/>
                                </a:rPr>
                                <m:t>!</m:t>
                              </m:r>
                            </m:den>
                          </m:f>
                        </m:e>
                      </m:nary>
                    </m:oMath>
                  </m:oMathPara>
                </a14:m>
                <a:endParaRPr lang="es-MX" dirty="0"/>
              </a:p>
            </p:txBody>
          </p:sp>
        </mc:Choice>
        <mc:Fallback xmlns="">
          <p:sp>
            <p:nvSpPr>
              <p:cNvPr id="4" name="Rectángulo 3"/>
              <p:cNvSpPr>
                <a:spLocks noRot="1" noChangeAspect="1" noMove="1" noResize="1" noEditPoints="1" noAdjustHandles="1" noChangeArrowheads="1" noChangeShapeType="1" noTextEdit="1"/>
              </p:cNvSpPr>
              <p:nvPr/>
            </p:nvSpPr>
            <p:spPr>
              <a:xfrm>
                <a:off x="10049853" y="2052918"/>
                <a:ext cx="1432636" cy="847861"/>
              </a:xfrm>
              <a:prstGeom prst="rect">
                <a:avLst/>
              </a:prstGeom>
              <a:blipFill>
                <a:blip r:embed="rId4"/>
                <a:stretch>
                  <a:fillRect/>
                </a:stretch>
              </a:blipFill>
            </p:spPr>
            <p:txBody>
              <a:bodyPr/>
              <a:lstStyle/>
              <a:p>
                <a:r>
                  <a:rPr lang="es-MX">
                    <a:noFill/>
                  </a:rPr>
                  <a:t> </a:t>
                </a:r>
              </a:p>
            </p:txBody>
          </p:sp>
        </mc:Fallback>
      </mc:AlternateContent>
      <p:sp>
        <p:nvSpPr>
          <p:cNvPr id="5" name="Rectángulo 4"/>
          <p:cNvSpPr/>
          <p:nvPr/>
        </p:nvSpPr>
        <p:spPr>
          <a:xfrm>
            <a:off x="9814193" y="2000183"/>
            <a:ext cx="1903956" cy="9533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 name="Conector recto de flecha 6"/>
          <p:cNvCxnSpPr>
            <a:endCxn id="5" idx="1"/>
          </p:cNvCxnSpPr>
          <p:nvPr/>
        </p:nvCxnSpPr>
        <p:spPr>
          <a:xfrm>
            <a:off x="9375782" y="2474217"/>
            <a:ext cx="438411" cy="26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angular 8"/>
          <p:cNvCxnSpPr>
            <a:stCxn id="5" idx="2"/>
          </p:cNvCxnSpPr>
          <p:nvPr/>
        </p:nvCxnSpPr>
        <p:spPr>
          <a:xfrm rot="5400000">
            <a:off x="8592906" y="1394021"/>
            <a:ext cx="613775" cy="373275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213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3" dur="500"/>
                                        <p:tgtEl>
                                          <p:spTgt spid="3">
                                            <p:txEl>
                                              <p:pRg st="1" end="1"/>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6" dur="500"/>
                                        <p:tgtEl>
                                          <p:spTgt spid="3">
                                            <p:txEl>
                                              <p:pRg st="2" end="2"/>
                                            </p:txEl>
                                          </p:spTgt>
                                        </p:tgtEl>
                                      </p:cBhvr>
                                    </p:animEffect>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3" dur="500"/>
                                        <p:tgtEl>
                                          <p:spTgt spid="3">
                                            <p:txEl>
                                              <p:pRg st="3" end="3"/>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Ejemplo del proceso de Moran</a:t>
            </a:r>
            <a:endParaRPr lang="es-MX" dirty="0"/>
          </a:p>
        </p:txBody>
      </p:sp>
      <p:sp>
        <p:nvSpPr>
          <p:cNvPr id="3" name="Marcador de contenido 2"/>
          <p:cNvSpPr>
            <a:spLocks noGrp="1"/>
          </p:cNvSpPr>
          <p:nvPr>
            <p:ph idx="1"/>
          </p:nvPr>
        </p:nvSpPr>
        <p:spPr/>
        <p:txBody>
          <a:bodyPr>
            <a:normAutofit/>
          </a:bodyPr>
          <a:lstStyle/>
          <a:p>
            <a:pPr marL="0" indent="0">
              <a:buNone/>
            </a:pPr>
            <a:r>
              <a:rPr lang="es-MX" dirty="0"/>
              <a:t>Una característica genética hereditaria relacionada con una habilidad es la </a:t>
            </a:r>
            <a:r>
              <a:rPr lang="es-MX" b="1" dirty="0"/>
              <a:t>capacidad para la percepción del color</a:t>
            </a:r>
            <a:r>
              <a:rPr lang="es-MX" dirty="0"/>
              <a:t>, específicamente la </a:t>
            </a:r>
            <a:r>
              <a:rPr lang="es-MX" b="1" dirty="0"/>
              <a:t>herencia de genes para los pigmentos en los conos de la retina</a:t>
            </a:r>
            <a:r>
              <a:rPr lang="es-MX" dirty="0"/>
              <a:t>.</a:t>
            </a:r>
          </a:p>
          <a:p>
            <a:pPr marL="0" indent="0">
              <a:buNone/>
            </a:pPr>
            <a:r>
              <a:rPr lang="es-MX" dirty="0"/>
              <a:t>Por ejemplo, la habilidad para distinguir colores depende de la presencia de genes que codifican diferentes tipos de pigmentos sensibles a longitudes de onda específicas (rojo, verde y azul). Mutaciones en estos genes pueden causar </a:t>
            </a:r>
            <a:r>
              <a:rPr lang="es-MX" b="1" dirty="0"/>
              <a:t>daltonismo</a:t>
            </a:r>
            <a:r>
              <a:rPr lang="es-MX" dirty="0"/>
              <a:t>, una condición hereditaria que afecta la habilidad para distinguir ciertos colores.</a:t>
            </a:r>
          </a:p>
          <a:p>
            <a:pPr marL="0" indent="0">
              <a:buNone/>
            </a:pPr>
            <a:r>
              <a:rPr lang="es-MX" dirty="0"/>
              <a:t>Así, la capacidad para percibir colores de forma normal o la deficiencia en esa habilidad está determinada genéticamente y se hereda de los padres.</a:t>
            </a:r>
          </a:p>
          <a:p>
            <a:pPr marL="0" indent="0">
              <a:buNone/>
            </a:pPr>
            <a:endParaRPr lang="es-MX" dirty="0"/>
          </a:p>
        </p:txBody>
      </p:sp>
    </p:spTree>
    <p:extLst>
      <p:ext uri="{BB962C8B-B14F-4D97-AF65-F5344CB8AC3E}">
        <p14:creationId xmlns:p14="http://schemas.microsoft.com/office/powerpoint/2010/main" val="2961830629"/>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5" dur="500"/>
                                        <p:tgtEl>
                                          <p:spTgt spid="3">
                                            <p:txEl>
                                              <p:pRg st="0" end="0"/>
                                            </p:txEl>
                                          </p:spTgt>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1" dur="500"/>
                                        <p:tgtEl>
                                          <p:spTgt spid="3">
                                            <p:txEl>
                                              <p:pRg st="1" end="1"/>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Ejemplo numérico del proceso de Moran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fontScale="70000" lnSpcReduction="20000"/>
              </a:bodyPr>
              <a:lstStyle/>
              <a:p>
                <a:r>
                  <a:rPr lang="es-MX" dirty="0" smtClean="0"/>
                  <a:t>Tamaño de la población: </a:t>
                </a:r>
                <a14:m>
                  <m:oMath xmlns:m="http://schemas.openxmlformats.org/officeDocument/2006/math">
                    <m:r>
                      <a:rPr lang="es-MX" i="1" dirty="0" smtClean="0">
                        <a:latin typeface="Cambria Math" panose="02040503050406030204" pitchFamily="18" charset="0"/>
                      </a:rPr>
                      <m:t>𝑁</m:t>
                    </m:r>
                    <m:r>
                      <a:rPr lang="es-MX" i="1" dirty="0" smtClean="0">
                        <a:latin typeface="Cambria Math" panose="02040503050406030204" pitchFamily="18" charset="0"/>
                      </a:rPr>
                      <m:t>=4</m:t>
                    </m:r>
                  </m:oMath>
                </a14:m>
                <a:r>
                  <a:rPr lang="es-MX" dirty="0" smtClean="0"/>
                  <a:t> </a:t>
                </a:r>
                <a:r>
                  <a:rPr lang="es-MX" dirty="0"/>
                  <a:t>individuos</a:t>
                </a:r>
                <a:r>
                  <a:rPr lang="es-MX" dirty="0" smtClean="0"/>
                  <a:t>.</a:t>
                </a:r>
              </a:p>
              <a:p>
                <a:r>
                  <a:rPr lang="es-MX" dirty="0" smtClean="0"/>
                  <a:t>Estados</a:t>
                </a:r>
                <a:r>
                  <a:rPr lang="es-MX" dirty="0"/>
                  <a:t>: número de individuos con alelo </a:t>
                </a:r>
                <a14:m>
                  <m:oMath xmlns:m="http://schemas.openxmlformats.org/officeDocument/2006/math">
                    <m:r>
                      <a:rPr lang="es-MX" i="1" dirty="0" smtClean="0">
                        <a:latin typeface="Cambria Math" panose="02040503050406030204" pitchFamily="18" charset="0"/>
                      </a:rPr>
                      <m:t>𝐴</m:t>
                    </m:r>
                  </m:oMath>
                </a14:m>
                <a:r>
                  <a:rPr lang="es-MX" dirty="0"/>
                  <a:t>, entonces los estados posibles son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=0,1,2,3,4</m:t>
                    </m:r>
                  </m:oMath>
                </a14:m>
                <a:r>
                  <a:rPr lang="es-MX" dirty="0" smtClean="0"/>
                  <a:t>.</a:t>
                </a:r>
              </a:p>
              <a:p>
                <a:r>
                  <a:rPr lang="es-MX" dirty="0" smtClean="0"/>
                  <a:t>Predecir la distribución del alelo A en el tiempo </a:t>
                </a:r>
                <a14:m>
                  <m:oMath xmlns:m="http://schemas.openxmlformats.org/officeDocument/2006/math">
                    <m:r>
                      <a:rPr lang="es-MX" b="0" i="1" smtClean="0">
                        <a:latin typeface="Cambria Math" panose="02040503050406030204" pitchFamily="18" charset="0"/>
                      </a:rPr>
                      <m:t>𝑡</m:t>
                    </m:r>
                    <m:r>
                      <a:rPr lang="es-MX" b="0" i="1" smtClean="0">
                        <a:latin typeface="Cambria Math" panose="02040503050406030204" pitchFamily="18" charset="0"/>
                      </a:rPr>
                      <m:t>=1,5,10</m:t>
                    </m:r>
                  </m:oMath>
                </a14:m>
                <a:r>
                  <a:rPr lang="es-MX" dirty="0" smtClean="0"/>
                  <a:t> con </a:t>
                </a:r>
                <a14:m>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0</m:t>
                        </m:r>
                      </m:e>
                    </m:d>
                    <m:r>
                      <a:rPr lang="es-MX" b="0" i="1" smtClean="0">
                        <a:latin typeface="Cambria Math" panose="02040503050406030204" pitchFamily="18" charset="0"/>
                      </a:rPr>
                      <m:t>=(0,0,1,0,0)</m:t>
                    </m:r>
                  </m:oMath>
                </a14:m>
                <a:endParaRPr lang="es-MX" dirty="0" smtClean="0"/>
              </a:p>
              <a:p>
                <a:pPr marL="0" indent="0">
                  <a:buNone/>
                </a:pPr>
                <a:r>
                  <a:rPr lang="es-MX" dirty="0" smtClean="0"/>
                  <a:t>Se quiere </a:t>
                </a:r>
                <a:r>
                  <a:rPr lang="es-MX" dirty="0"/>
                  <a:t>calcular las tasas de transición entre los </a:t>
                </a:r>
                <a:r>
                  <a:rPr lang="es-MX" dirty="0" smtClean="0"/>
                  <a:t>estados</a:t>
                </a:r>
              </a:p>
              <a:p>
                <a:pPr marL="0" indent="0">
                  <a:buNone/>
                </a:pPr>
                <a:endParaRPr lang="es-MX" dirty="0" smtClean="0"/>
              </a:p>
              <a:p>
                <a:pPr marL="0" indent="0">
                  <a:buNone/>
                </a:pPr>
                <a:r>
                  <a:rPr lang="es-MX" dirty="0" smtClean="0"/>
                  <a:t>Recordando</a:t>
                </a:r>
                <a:r>
                  <a:rPr lang="es-MX" dirty="0"/>
                  <a:t/>
                </a:r>
                <a:br>
                  <a:rPr lang="es-MX" dirty="0"/>
                </a:b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−1</m:t>
                          </m:r>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m:t>
                          </m:r>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𝑥</m:t>
                          </m:r>
                          <m:r>
                            <a:rPr lang="es-MX" i="1">
                              <a:latin typeface="Cambria Math" panose="02040503050406030204" pitchFamily="18" charset="0"/>
                            </a:rPr>
                            <m:t>)</m:t>
                          </m:r>
                        </m:num>
                        <m:den>
                          <m:r>
                            <a:rPr lang="es-MX" i="1">
                              <a:latin typeface="Cambria Math" panose="02040503050406030204" pitchFamily="18" charset="0"/>
                            </a:rPr>
                            <m:t>𝑁</m:t>
                          </m:r>
                        </m:den>
                      </m:f>
                    </m:oMath>
                  </m:oMathPara>
                </a14:m>
                <a:endParaRPr lang="es-MX" dirty="0"/>
              </a:p>
              <a:p>
                <a:pPr marL="0" indent="0">
                  <a:buNone/>
                </a:pPr>
                <a:r>
                  <a:rPr lang="es-MX" dirty="0"/>
                  <a:t>En los estados de frontera </a:t>
                </a:r>
                <a14:m>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=0</m:t>
                    </m:r>
                  </m:oMath>
                </a14:m>
                <a:r>
                  <a:rPr lang="es-MX" dirty="0"/>
                  <a:t> y </a:t>
                </a:r>
                <a14:m>
                  <m:oMath xmlns:m="http://schemas.openxmlformats.org/officeDocument/2006/math">
                    <m:r>
                      <a:rPr lang="es-MX" i="1">
                        <a:latin typeface="Cambria Math" panose="02040503050406030204" pitchFamily="18" charset="0"/>
                      </a:rPr>
                      <m:t>𝑥</m:t>
                    </m:r>
                    <m:r>
                      <a:rPr lang="es-MX" i="1">
                        <a:latin typeface="Cambria Math" panose="02040503050406030204" pitchFamily="18" charset="0"/>
                      </a:rPr>
                      <m:t>=</m:t>
                    </m:r>
                    <m:r>
                      <a:rPr lang="es-MX" i="1">
                        <a:latin typeface="Cambria Math" panose="02040503050406030204" pitchFamily="18" charset="0"/>
                      </a:rPr>
                      <m:t>𝑁</m:t>
                    </m:r>
                  </m:oMath>
                </a14:m>
                <a:r>
                  <a:rPr lang="es-MX" dirty="0"/>
                  <a:t>:</a:t>
                </a:r>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0,1</m:t>
                          </m:r>
                        </m:sub>
                      </m:sSub>
                      <m:r>
                        <a:rPr lang="es-MX" i="1">
                          <a:latin typeface="Cambria Math" panose="02040503050406030204" pitchFamily="18" charset="0"/>
                        </a:rPr>
                        <m:t>=0,    </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𝑁</m:t>
                          </m:r>
                          <m:r>
                            <a:rPr lang="es-MX" i="1">
                              <a:latin typeface="Cambria Math" panose="02040503050406030204" pitchFamily="18" charset="0"/>
                            </a:rPr>
                            <m:t>−1</m:t>
                          </m:r>
                        </m:sub>
                      </m:sSub>
                      <m:r>
                        <a:rPr lang="es-MX" i="1">
                          <a:latin typeface="Cambria Math" panose="02040503050406030204" pitchFamily="18" charset="0"/>
                        </a:rPr>
                        <m:t>=0</m:t>
                      </m:r>
                    </m:oMath>
                  </m:oMathPara>
                </a14:m>
                <a:endParaRPr lang="es-MX" dirty="0"/>
              </a:p>
              <a:p>
                <a:pPr marL="0" indent="0">
                  <a:buNone/>
                </a:pPr>
                <a:endParaRPr lang="es-MX" dirty="0"/>
              </a:p>
              <a:p>
                <a:pPr marL="0" indent="0">
                  <a:buNone/>
                </a:pPr>
                <a:r>
                  <a:rPr lang="es-MX" dirty="0"/>
                  <a:t>Los elementos diagonales de la matriz son:</a:t>
                </a:r>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𝑥</m:t>
                          </m:r>
                          <m:r>
                            <a:rPr lang="es-MX" i="1">
                              <a:latin typeface="Cambria Math" panose="02040503050406030204" pitchFamily="18" charset="0"/>
                            </a:rPr>
                            <m:t>,</m:t>
                          </m:r>
                          <m:r>
                            <a:rPr lang="es-MX" i="1">
                              <a:latin typeface="Cambria Math" panose="02040503050406030204" pitchFamily="18" charset="0"/>
                            </a:rPr>
                            <m:t>𝑥</m:t>
                          </m:r>
                        </m:sub>
                      </m:sSub>
                      <m:r>
                        <a:rPr lang="es-MX" i="1">
                          <a:latin typeface="Cambria Math" panose="02040503050406030204" pitchFamily="18" charset="0"/>
                        </a:rPr>
                        <m:t>=−</m:t>
                      </m:r>
                      <m:d>
                        <m:dPr>
                          <m:ctrlPr>
                            <a:rPr lang="es-MX" i="1">
                              <a:latin typeface="Cambria Math" panose="02040503050406030204" pitchFamily="18" charset="0"/>
                            </a:rPr>
                          </m:ctrlPr>
                        </m:dPr>
                        <m:e>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−1</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+1</m:t>
                              </m:r>
                            </m:sub>
                          </m:sSub>
                        </m:e>
                      </m:d>
                      <m:r>
                        <a:rPr lang="es-MX" i="1">
                          <a:latin typeface="Cambria Math" panose="02040503050406030204" pitchFamily="18" charset="0"/>
                        </a:rPr>
                        <m:t>,     </m:t>
                      </m:r>
                      <m:r>
                        <a:rPr lang="es-MX" i="1">
                          <a:latin typeface="Cambria Math" panose="02040503050406030204" pitchFamily="18" charset="0"/>
                        </a:rPr>
                        <m:t>𝑝𝑎𝑟𝑎</m:t>
                      </m:r>
                      <m:r>
                        <a:rPr lang="es-MX" i="1">
                          <a:latin typeface="Cambria Math" panose="02040503050406030204" pitchFamily="18" charset="0"/>
                        </a:rPr>
                        <m:t> </m:t>
                      </m:r>
                      <m:r>
                        <a:rPr lang="es-MX" i="1">
                          <a:latin typeface="Cambria Math" panose="02040503050406030204" pitchFamily="18" charset="0"/>
                        </a:rPr>
                        <m:t>𝑥</m:t>
                      </m:r>
                      <m:r>
                        <a:rPr lang="es-MX" i="1">
                          <a:latin typeface="Cambria Math" panose="02040503050406030204" pitchFamily="18" charset="0"/>
                        </a:rPr>
                        <m:t>=1,…,</m:t>
                      </m:r>
                      <m:r>
                        <a:rPr lang="es-MX" i="1">
                          <a:latin typeface="Cambria Math" panose="02040503050406030204" pitchFamily="18" charset="0"/>
                        </a:rPr>
                        <m:t>𝑁</m:t>
                      </m:r>
                      <m:r>
                        <a:rPr lang="es-MX" i="1">
                          <a:latin typeface="Cambria Math" panose="02040503050406030204" pitchFamily="18" charset="0"/>
                        </a:rPr>
                        <m:t>−1</m:t>
                      </m:r>
                    </m:oMath>
                  </m:oMathPara>
                </a14:m>
                <a:endParaRPr lang="es-MX" dirty="0"/>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0,0</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0,1</m:t>
                          </m:r>
                        </m:sub>
                      </m:sSub>
                      <m:r>
                        <a:rPr lang="es-MX" i="1">
                          <a:latin typeface="Cambria Math" panose="02040503050406030204" pitchFamily="18" charset="0"/>
                        </a:rPr>
                        <m:t>,    </m:t>
                      </m:r>
                      <m:sSub>
                        <m:sSubPr>
                          <m:ctrlPr>
                            <a:rPr lang="es-MX" i="1">
                              <a:latin typeface="Cambria Math" panose="02040503050406030204" pitchFamily="18" charset="0"/>
                            </a:rPr>
                          </m:ctrlPr>
                        </m:sSubPr>
                        <m:e>
                          <m:r>
                            <a:rPr lang="es-MX" i="1">
                              <a:latin typeface="Cambria Math" panose="02040503050406030204" pitchFamily="18" charset="0"/>
                            </a:rPr>
                            <m:t>𝑄</m:t>
                          </m:r>
                        </m:e>
                        <m:sub>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𝑁</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𝑁</m:t>
                          </m:r>
                          <m:r>
                            <a:rPr lang="es-MX" i="1">
                              <a:latin typeface="Cambria Math" panose="02040503050406030204" pitchFamily="18" charset="0"/>
                            </a:rPr>
                            <m:t>, </m:t>
                          </m:r>
                          <m:r>
                            <a:rPr lang="es-MX" i="1">
                              <a:latin typeface="Cambria Math" panose="02040503050406030204" pitchFamily="18" charset="0"/>
                            </a:rPr>
                            <m:t>𝑁</m:t>
                          </m:r>
                          <m:r>
                            <a:rPr lang="es-MX" i="1">
                              <a:latin typeface="Cambria Math" panose="02040503050406030204" pitchFamily="18" charset="0"/>
                            </a:rPr>
                            <m:t>−1</m:t>
                          </m:r>
                        </m:sub>
                      </m:sSub>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204" t="-1308"/>
                </a:stretch>
              </a:blipFill>
            </p:spPr>
            <p:txBody>
              <a:bodyPr/>
              <a:lstStyle/>
              <a:p>
                <a:r>
                  <a:rPr lang="es-MX">
                    <a:noFill/>
                  </a:rPr>
                  <a:t> </a:t>
                </a:r>
              </a:p>
            </p:txBody>
          </p:sp>
        </mc:Fallback>
      </mc:AlternateContent>
    </p:spTree>
    <p:extLst>
      <p:ext uri="{BB962C8B-B14F-4D97-AF65-F5344CB8AC3E}">
        <p14:creationId xmlns:p14="http://schemas.microsoft.com/office/powerpoint/2010/main" val="32599984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5" dur="500"/>
                                        <p:tgtEl>
                                          <p:spTgt spid="3">
                                            <p:txEl>
                                              <p:pRg st="0" end="0"/>
                                            </p:txEl>
                                          </p:spTgt>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1" dur="500"/>
                                        <p:tgtEl>
                                          <p:spTgt spid="3">
                                            <p:txEl>
                                              <p:pRg st="1" end="1"/>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27" dur="500"/>
                                        <p:tgtEl>
                                          <p:spTgt spid="3">
                                            <p:txEl>
                                              <p:pRg st="2" end="2"/>
                                            </p:txEl>
                                          </p:spTgt>
                                        </p:tgtEl>
                                      </p:cBhvr>
                                    </p:animEffect>
                                  </p:childTnLst>
                                </p:cTn>
                              </p:par>
                              <p:par>
                                <p:cTn id="28" presetID="49" presetClass="entr" presetSubtype="0" decel="10000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2"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33" dur="500"/>
                                        <p:tgtEl>
                                          <p:spTgt spid="3">
                                            <p:txEl>
                                              <p:pRg st="3" end="3"/>
                                            </p:txEl>
                                          </p:spTgt>
                                        </p:tgtEl>
                                      </p:cBhvr>
                                    </p:animEffect>
                                  </p:childTnLst>
                                </p:cTn>
                              </p:par>
                              <p:par>
                                <p:cTn id="34" presetID="49" presetClass="entr" presetSubtype="0" decel="10000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8" dur="500" fill="hold"/>
                                        <p:tgtEl>
                                          <p:spTgt spid="3">
                                            <p:txEl>
                                              <p:pRg st="5" end="5"/>
                                            </p:txEl>
                                          </p:spTgt>
                                        </p:tgtEl>
                                        <p:attrNameLst>
                                          <p:attrName>style.rotation</p:attrName>
                                        </p:attrNameLst>
                                      </p:cBhvr>
                                      <p:tavLst>
                                        <p:tav tm="0">
                                          <p:val>
                                            <p:fltVal val="360"/>
                                          </p:val>
                                        </p:tav>
                                        <p:tav tm="100000">
                                          <p:val>
                                            <p:fltVal val="0"/>
                                          </p:val>
                                        </p:tav>
                                      </p:tavLst>
                                    </p:anim>
                                    <p:animEffect transition="in" filter="fade">
                                      <p:cBhvr>
                                        <p:cTn id="39" dur="500"/>
                                        <p:tgtEl>
                                          <p:spTgt spid="3">
                                            <p:txEl>
                                              <p:pRg st="5" end="5"/>
                                            </p:txEl>
                                          </p:spTgt>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4" dur="500" fill="hold"/>
                                        <p:tgtEl>
                                          <p:spTgt spid="3">
                                            <p:txEl>
                                              <p:pRg st="6" end="6"/>
                                            </p:txEl>
                                          </p:spTgt>
                                        </p:tgtEl>
                                        <p:attrNameLst>
                                          <p:attrName>style.rotation</p:attrName>
                                        </p:attrNameLst>
                                      </p:cBhvr>
                                      <p:tavLst>
                                        <p:tav tm="0">
                                          <p:val>
                                            <p:fltVal val="360"/>
                                          </p:val>
                                        </p:tav>
                                        <p:tav tm="100000">
                                          <p:val>
                                            <p:fltVal val="0"/>
                                          </p:val>
                                        </p:tav>
                                      </p:tavLst>
                                    </p:anim>
                                    <p:animEffect transition="in" filter="fade">
                                      <p:cBhvr>
                                        <p:cTn id="45" dur="500"/>
                                        <p:tgtEl>
                                          <p:spTgt spid="3">
                                            <p:txEl>
                                              <p:pRg st="6" end="6"/>
                                            </p:txEl>
                                          </p:spTgt>
                                        </p:tgtEl>
                                      </p:cBhvr>
                                    </p:animEffect>
                                  </p:childTnLst>
                                </p:cTn>
                              </p:par>
                              <p:par>
                                <p:cTn id="46" presetID="49" presetClass="entr" presetSubtype="0" decel="10000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0" dur="500" fill="hold"/>
                                        <p:tgtEl>
                                          <p:spTgt spid="3">
                                            <p:txEl>
                                              <p:pRg st="7" end="7"/>
                                            </p:txEl>
                                          </p:spTgt>
                                        </p:tgtEl>
                                        <p:attrNameLst>
                                          <p:attrName>style.rotation</p:attrName>
                                        </p:attrNameLst>
                                      </p:cBhvr>
                                      <p:tavLst>
                                        <p:tav tm="0">
                                          <p:val>
                                            <p:fltVal val="360"/>
                                          </p:val>
                                        </p:tav>
                                        <p:tav tm="100000">
                                          <p:val>
                                            <p:fltVal val="0"/>
                                          </p:val>
                                        </p:tav>
                                      </p:tavLst>
                                    </p:anim>
                                    <p:animEffect transition="in" filter="fade">
                                      <p:cBhvr>
                                        <p:cTn id="51" dur="500"/>
                                        <p:tgtEl>
                                          <p:spTgt spid="3">
                                            <p:txEl>
                                              <p:pRg st="7" end="7"/>
                                            </p:txEl>
                                          </p:spTgt>
                                        </p:tgtEl>
                                      </p:cBhvr>
                                    </p:animEffect>
                                  </p:childTnLst>
                                </p:cTn>
                              </p:par>
                              <p:par>
                                <p:cTn id="52" presetID="49" presetClass="entr" presetSubtype="0" decel="100000"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 calcmode="lin" valueType="num">
                                      <p:cBhvr>
                                        <p:cTn id="5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6" dur="500" fill="hold"/>
                                        <p:tgtEl>
                                          <p:spTgt spid="3">
                                            <p:txEl>
                                              <p:pRg st="9" end="9"/>
                                            </p:txEl>
                                          </p:spTgt>
                                        </p:tgtEl>
                                        <p:attrNameLst>
                                          <p:attrName>style.rotation</p:attrName>
                                        </p:attrNameLst>
                                      </p:cBhvr>
                                      <p:tavLst>
                                        <p:tav tm="0">
                                          <p:val>
                                            <p:fltVal val="360"/>
                                          </p:val>
                                        </p:tav>
                                        <p:tav tm="100000">
                                          <p:val>
                                            <p:fltVal val="0"/>
                                          </p:val>
                                        </p:tav>
                                      </p:tavLst>
                                    </p:anim>
                                    <p:animEffect transition="in" filter="fade">
                                      <p:cBhvr>
                                        <p:cTn id="57" dur="500"/>
                                        <p:tgtEl>
                                          <p:spTgt spid="3">
                                            <p:txEl>
                                              <p:pRg st="9" end="9"/>
                                            </p:txEl>
                                          </p:spTgt>
                                        </p:tgtEl>
                                      </p:cBhvr>
                                    </p:animEffect>
                                  </p:childTnLst>
                                </p:cTn>
                              </p:par>
                              <p:par>
                                <p:cTn id="58" presetID="49" presetClass="entr" presetSubtype="0" decel="10000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 calcmode="lin" valueType="num">
                                      <p:cBhvr>
                                        <p:cTn id="6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2" dur="500" fill="hold"/>
                                        <p:tgtEl>
                                          <p:spTgt spid="3">
                                            <p:txEl>
                                              <p:pRg st="10" end="10"/>
                                            </p:txEl>
                                          </p:spTgt>
                                        </p:tgtEl>
                                        <p:attrNameLst>
                                          <p:attrName>style.rotation</p:attrName>
                                        </p:attrNameLst>
                                      </p:cBhvr>
                                      <p:tavLst>
                                        <p:tav tm="0">
                                          <p:val>
                                            <p:fltVal val="360"/>
                                          </p:val>
                                        </p:tav>
                                        <p:tav tm="100000">
                                          <p:val>
                                            <p:fltVal val="0"/>
                                          </p:val>
                                        </p:tav>
                                      </p:tavLst>
                                    </p:anim>
                                    <p:animEffect transition="in" filter="fade">
                                      <p:cBhvr>
                                        <p:cTn id="63" dur="500"/>
                                        <p:tgtEl>
                                          <p:spTgt spid="3">
                                            <p:txEl>
                                              <p:pRg st="10" end="10"/>
                                            </p:txEl>
                                          </p:spTgt>
                                        </p:tgtEl>
                                      </p:cBhvr>
                                    </p:animEffect>
                                  </p:childTnLst>
                                </p:cTn>
                              </p:par>
                              <p:par>
                                <p:cTn id="64" presetID="49" presetClass="entr" presetSubtype="0" decel="100000" fill="hold" nodeType="with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 calcmode="lin" valueType="num">
                                      <p:cBhvr>
                                        <p:cTn id="66"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7" dur="5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8" dur="500" fill="hold"/>
                                        <p:tgtEl>
                                          <p:spTgt spid="3">
                                            <p:txEl>
                                              <p:pRg st="11" end="11"/>
                                            </p:txEl>
                                          </p:spTgt>
                                        </p:tgtEl>
                                        <p:attrNameLst>
                                          <p:attrName>style.rotation</p:attrName>
                                        </p:attrNameLst>
                                      </p:cBhvr>
                                      <p:tavLst>
                                        <p:tav tm="0">
                                          <p:val>
                                            <p:fltVal val="360"/>
                                          </p:val>
                                        </p:tav>
                                        <p:tav tm="100000">
                                          <p:val>
                                            <p:fltVal val="0"/>
                                          </p:val>
                                        </p:tav>
                                      </p:tavLst>
                                    </p:anim>
                                    <p:animEffect transition="in" filter="fade">
                                      <p:cBhvr>
                                        <p:cTn id="6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Ejemplo numérico del proceso de Moran</a:t>
            </a:r>
            <a:endParaRPr lang="es-MX" dirty="0"/>
          </a:p>
        </p:txBody>
      </p:sp>
      <p:sp>
        <p:nvSpPr>
          <p:cNvPr id="7" name="Marcador de contenido 6"/>
          <p:cNvSpPr>
            <a:spLocks noGrp="1"/>
          </p:cNvSpPr>
          <p:nvPr>
            <p:ph idx="1"/>
          </p:nvPr>
        </p:nvSpPr>
        <p:spPr/>
        <p:txBody>
          <a:bodyPr/>
          <a:lstStyle/>
          <a:p>
            <a:pPr marL="0" indent="0">
              <a:buNone/>
            </a:pPr>
            <a:r>
              <a:rPr lang="es-MX" dirty="0" smtClean="0"/>
              <a:t>Calculando la tasa para cada estado</a:t>
            </a:r>
          </a:p>
          <a:p>
            <a:pPr marL="0" indent="0">
              <a:buNone/>
            </a:pPr>
            <a:endParaRPr lang="es-MX" dirty="0"/>
          </a:p>
        </p:txBody>
      </p:sp>
      <mc:AlternateContent xmlns:mc="http://schemas.openxmlformats.org/markup-compatibility/2006" xmlns:a14="http://schemas.microsoft.com/office/drawing/2010/main">
        <mc:Choice Requires="a14">
          <p:graphicFrame>
            <p:nvGraphicFramePr>
              <p:cNvPr id="8" name="Tabla 7"/>
              <p:cNvGraphicFramePr>
                <a:graphicFrameLocks noGrp="1"/>
              </p:cNvGraphicFramePr>
              <p:nvPr>
                <p:extLst>
                  <p:ext uri="{D42A27DB-BD31-4B8C-83A1-F6EECF244321}">
                    <p14:modId xmlns:p14="http://schemas.microsoft.com/office/powerpoint/2010/main" val="3586213595"/>
                  </p:ext>
                </p:extLst>
              </p:nvPr>
            </p:nvGraphicFramePr>
            <p:xfrm>
              <a:off x="2177649" y="2849338"/>
              <a:ext cx="6797866" cy="2602640"/>
            </p:xfrm>
            <a:graphic>
              <a:graphicData uri="http://schemas.openxmlformats.org/drawingml/2006/table">
                <a:tbl>
                  <a:tblPr firstRow="1" firstCol="1" bandRow="1">
                    <a:tableStyleId>{5C22544A-7EE6-4342-B048-85BDC9FD1C3A}</a:tableStyleId>
                  </a:tblPr>
                  <a:tblGrid>
                    <a:gridCol w="2265442">
                      <a:extLst>
                        <a:ext uri="{9D8B030D-6E8A-4147-A177-3AD203B41FA5}">
                          <a16:colId xmlns:a16="http://schemas.microsoft.com/office/drawing/2014/main" val="3647082143"/>
                        </a:ext>
                      </a:extLst>
                    </a:gridCol>
                    <a:gridCol w="2266212">
                      <a:extLst>
                        <a:ext uri="{9D8B030D-6E8A-4147-A177-3AD203B41FA5}">
                          <a16:colId xmlns:a16="http://schemas.microsoft.com/office/drawing/2014/main" val="1991806231"/>
                        </a:ext>
                      </a:extLst>
                    </a:gridCol>
                    <a:gridCol w="2266212">
                      <a:extLst>
                        <a:ext uri="{9D8B030D-6E8A-4147-A177-3AD203B41FA5}">
                          <a16:colId xmlns:a16="http://schemas.microsoft.com/office/drawing/2014/main" val="2952510819"/>
                        </a:ext>
                      </a:extLst>
                    </a:gridCol>
                  </a:tblGrid>
                  <a:tr h="336982">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𝐸𝑠𝑡𝑎𝑑𝑜𝑠</m:t>
                                </m:r>
                                <m:r>
                                  <a:rPr lang="es-MX" sz="1800" kern="100">
                                    <a:effectLst/>
                                    <a:latin typeface="Cambria Math" panose="02040503050406030204" pitchFamily="18" charset="0"/>
                                  </a:rPr>
                                  <m:t> </m:t>
                                </m:r>
                                <m:r>
                                  <a:rPr lang="es-MX" sz="1800" kern="100">
                                    <a:effectLst/>
                                    <a:latin typeface="Cambria Math" panose="02040503050406030204" pitchFamily="18" charset="0"/>
                                  </a:rPr>
                                  <m:t>𝑥</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MX" sz="1800" i="1" kern="100">
                                        <a:effectLst/>
                                        <a:latin typeface="Cambria Math" panose="02040503050406030204" pitchFamily="18" charset="0"/>
                                      </a:rPr>
                                    </m:ctrlPr>
                                  </m:sSubPr>
                                  <m:e>
                                    <m:r>
                                      <a:rPr lang="es-MX" sz="1800" kern="100">
                                        <a:effectLst/>
                                        <a:latin typeface="Cambria Math" panose="02040503050406030204" pitchFamily="18" charset="0"/>
                                      </a:rPr>
                                      <m:t>𝜆</m:t>
                                    </m:r>
                                  </m:e>
                                  <m:sub>
                                    <m:r>
                                      <a:rPr lang="es-MX" sz="1800" kern="100">
                                        <a:effectLst/>
                                        <a:latin typeface="Cambria Math" panose="02040503050406030204" pitchFamily="18" charset="0"/>
                                      </a:rPr>
                                      <m:t>𝑥</m:t>
                                    </m:r>
                                    <m:r>
                                      <a:rPr lang="es-MX" sz="1800" kern="100">
                                        <a:effectLst/>
                                        <a:latin typeface="Cambria Math" panose="02040503050406030204" pitchFamily="18" charset="0"/>
                                      </a:rPr>
                                      <m:t>, </m:t>
                                    </m:r>
                                    <m:r>
                                      <a:rPr lang="es-MX" sz="1800" kern="100">
                                        <a:effectLst/>
                                        <a:latin typeface="Cambria Math" panose="02040503050406030204" pitchFamily="18" charset="0"/>
                                      </a:rPr>
                                      <m:t>𝑥</m:t>
                                    </m:r>
                                    <m:r>
                                      <a:rPr lang="es-MX" sz="1800" kern="100">
                                        <a:effectLst/>
                                        <a:latin typeface="Cambria Math" panose="02040503050406030204" pitchFamily="18" charset="0"/>
                                      </a:rPr>
                                      <m:t>+1</m:t>
                                    </m:r>
                                  </m:sub>
                                </m:sSub>
                              </m:oMath>
                            </m:oMathPara>
                          </a14:m>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MX" sz="1800" i="1" kern="100">
                                        <a:effectLst/>
                                        <a:latin typeface="Cambria Math" panose="02040503050406030204" pitchFamily="18" charset="0"/>
                                      </a:rPr>
                                    </m:ctrlPr>
                                  </m:sSubPr>
                                  <m:e>
                                    <m:r>
                                      <a:rPr lang="es-MX" sz="1800" kern="100">
                                        <a:effectLst/>
                                        <a:latin typeface="Cambria Math" panose="02040503050406030204" pitchFamily="18" charset="0"/>
                                      </a:rPr>
                                      <m:t>𝜆</m:t>
                                    </m:r>
                                  </m:e>
                                  <m:sub>
                                    <m:r>
                                      <a:rPr lang="es-MX" sz="1800" kern="100">
                                        <a:effectLst/>
                                        <a:latin typeface="Cambria Math" panose="02040503050406030204" pitchFamily="18" charset="0"/>
                                      </a:rPr>
                                      <m:t>𝑥</m:t>
                                    </m:r>
                                    <m:r>
                                      <a:rPr lang="es-MX" sz="1800" kern="100">
                                        <a:effectLst/>
                                        <a:latin typeface="Cambria Math" panose="02040503050406030204" pitchFamily="18" charset="0"/>
                                      </a:rPr>
                                      <m:t>, </m:t>
                                    </m:r>
                                    <m:r>
                                      <a:rPr lang="es-MX" sz="1800" kern="100">
                                        <a:effectLst/>
                                        <a:latin typeface="Cambria Math" panose="02040503050406030204" pitchFamily="18" charset="0"/>
                                      </a:rPr>
                                      <m:t>𝑥</m:t>
                                    </m:r>
                                    <m:r>
                                      <a:rPr lang="es-MX" sz="1800" kern="100">
                                        <a:effectLst/>
                                        <a:latin typeface="Cambria Math" panose="02040503050406030204" pitchFamily="18" charset="0"/>
                                      </a:rPr>
                                      <m:t>−1</m:t>
                                    </m:r>
                                  </m:sub>
                                </m:sSub>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1091754"/>
                      </a:ext>
                    </a:extLst>
                  </a:tr>
                  <a:tr h="294494">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0</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0</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0</m:t>
                                </m:r>
                              </m:oMath>
                            </m:oMathPara>
                          </a14:m>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2859641"/>
                      </a:ext>
                    </a:extLst>
                  </a:tr>
                  <a:tr h="55889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1</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1(4−1)</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=0.75</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1(4−1)</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=0.75</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021144"/>
                      </a:ext>
                    </a:extLst>
                  </a:tr>
                  <a:tr h="55889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2</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2(4−2)</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4</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=1</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2(4−2)</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4</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=1</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3302384"/>
                      </a:ext>
                    </a:extLst>
                  </a:tr>
                  <a:tr h="55889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3</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3(4−3)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=0.75</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3(4−3)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m:t>
                                </m:r>
                                <m:f>
                                  <m:fPr>
                                    <m:ctrlPr>
                                      <a:rPr lang="es-MX" sz="1800" i="1" kern="1200">
                                        <a:effectLst/>
                                        <a:latin typeface="Cambria Math" panose="02040503050406030204" pitchFamily="18" charset="0"/>
                                      </a:rPr>
                                    </m:ctrlPr>
                                  </m:fPr>
                                  <m:num>
                                    <m:r>
                                      <a:rPr lang="es-MX" sz="1800" kern="1200">
                                        <a:effectLst/>
                                        <a:latin typeface="Cambria Math" panose="02040503050406030204" pitchFamily="18" charset="0"/>
                                      </a:rPr>
                                      <m:t>3</m:t>
                                    </m:r>
                                  </m:num>
                                  <m:den>
                                    <m:r>
                                      <a:rPr lang="es-MX" sz="1800" kern="1200">
                                        <a:effectLst/>
                                        <a:latin typeface="Cambria Math" panose="02040503050406030204" pitchFamily="18" charset="0"/>
                                      </a:rPr>
                                      <m:t>4</m:t>
                                    </m:r>
                                  </m:den>
                                </m:f>
                                <m:r>
                                  <a:rPr lang="es-MX" sz="1800" kern="1200">
                                    <a:effectLst/>
                                    <a:latin typeface="Cambria Math" panose="02040503050406030204" pitchFamily="18" charset="0"/>
                                  </a:rPr>
                                  <m:t>=0.75</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4238022"/>
                      </a:ext>
                    </a:extLst>
                  </a:tr>
                  <a:tr h="294494">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4</m:t>
                                </m:r>
                              </m:oMath>
                            </m:oMathPara>
                          </a14:m>
                          <a:endParaRPr lang="es-MX" sz="18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0</m:t>
                                </m:r>
                              </m:oMath>
                            </m:oMathPara>
                          </a14:m>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1800" kern="100">
                                    <a:effectLst/>
                                    <a:latin typeface="Cambria Math" panose="02040503050406030204" pitchFamily="18" charset="0"/>
                                  </a:rPr>
                                  <m:t>0</m:t>
                                </m:r>
                              </m:oMath>
                            </m:oMathPara>
                          </a14:m>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1925780"/>
                      </a:ext>
                    </a:extLst>
                  </a:tr>
                </a:tbl>
              </a:graphicData>
            </a:graphic>
          </p:graphicFrame>
        </mc:Choice>
        <mc:Fallback xmlns="">
          <p:graphicFrame>
            <p:nvGraphicFramePr>
              <p:cNvPr id="8" name="Tabla 7"/>
              <p:cNvGraphicFramePr>
                <a:graphicFrameLocks noGrp="1"/>
              </p:cNvGraphicFramePr>
              <p:nvPr>
                <p:extLst>
                  <p:ext uri="{D42A27DB-BD31-4B8C-83A1-F6EECF244321}">
                    <p14:modId xmlns:p14="http://schemas.microsoft.com/office/powerpoint/2010/main" val="3586213595"/>
                  </p:ext>
                </p:extLst>
              </p:nvPr>
            </p:nvGraphicFramePr>
            <p:xfrm>
              <a:off x="2177649" y="2849338"/>
              <a:ext cx="6797866" cy="2602640"/>
            </p:xfrm>
            <a:graphic>
              <a:graphicData uri="http://schemas.openxmlformats.org/drawingml/2006/table">
                <a:tbl>
                  <a:tblPr firstRow="1" firstCol="1" bandRow="1">
                    <a:tableStyleId>{5C22544A-7EE6-4342-B048-85BDC9FD1C3A}</a:tableStyleId>
                  </a:tblPr>
                  <a:tblGrid>
                    <a:gridCol w="2265442">
                      <a:extLst>
                        <a:ext uri="{9D8B030D-6E8A-4147-A177-3AD203B41FA5}">
                          <a16:colId xmlns:a16="http://schemas.microsoft.com/office/drawing/2014/main" val="3647082143"/>
                        </a:ext>
                      </a:extLst>
                    </a:gridCol>
                    <a:gridCol w="2266212">
                      <a:extLst>
                        <a:ext uri="{9D8B030D-6E8A-4147-A177-3AD203B41FA5}">
                          <a16:colId xmlns:a16="http://schemas.microsoft.com/office/drawing/2014/main" val="1991806231"/>
                        </a:ext>
                      </a:extLst>
                    </a:gridCol>
                    <a:gridCol w="2266212">
                      <a:extLst>
                        <a:ext uri="{9D8B030D-6E8A-4147-A177-3AD203B41FA5}">
                          <a16:colId xmlns:a16="http://schemas.microsoft.com/office/drawing/2014/main" val="2952510819"/>
                        </a:ext>
                      </a:extLst>
                    </a:gridCol>
                  </a:tblGrid>
                  <a:tr h="336982">
                    <a:tc>
                      <a:txBody>
                        <a:bodyPr/>
                        <a:lstStyle/>
                        <a:p>
                          <a:endParaRPr lang="es-MX"/>
                        </a:p>
                      </a:txBody>
                      <a:tcPr marL="68580" marR="68580" marT="0" marB="0" anchor="ctr">
                        <a:blipFill>
                          <a:blip r:embed="rId2"/>
                          <a:stretch>
                            <a:fillRect l="-269" t="-1818" r="-201075" b="-681818"/>
                          </a:stretch>
                        </a:blipFill>
                      </a:tcPr>
                    </a:tc>
                    <a:tc>
                      <a:txBody>
                        <a:bodyPr/>
                        <a:lstStyle/>
                        <a:p>
                          <a:endParaRPr lang="es-MX"/>
                        </a:p>
                      </a:txBody>
                      <a:tcPr marL="68580" marR="68580" marT="0" marB="0" anchor="ctr">
                        <a:blipFill>
                          <a:blip r:embed="rId2"/>
                          <a:stretch>
                            <a:fillRect l="-100269" t="-1818" r="-101075" b="-681818"/>
                          </a:stretch>
                        </a:blipFill>
                      </a:tcPr>
                    </a:tc>
                    <a:tc>
                      <a:txBody>
                        <a:bodyPr/>
                        <a:lstStyle/>
                        <a:p>
                          <a:endParaRPr lang="es-MX"/>
                        </a:p>
                      </a:txBody>
                      <a:tcPr marL="68580" marR="68580" marT="0" marB="0" anchor="ctr">
                        <a:blipFill>
                          <a:blip r:embed="rId2"/>
                          <a:stretch>
                            <a:fillRect l="-200269" t="-1818" r="-1075" b="-681818"/>
                          </a:stretch>
                        </a:blipFill>
                      </a:tcPr>
                    </a:tc>
                    <a:extLst>
                      <a:ext uri="{0D108BD9-81ED-4DB2-BD59-A6C34878D82A}">
                        <a16:rowId xmlns:a16="http://schemas.microsoft.com/office/drawing/2014/main" val="1591091754"/>
                      </a:ext>
                    </a:extLst>
                  </a:tr>
                  <a:tr h="294494">
                    <a:tc>
                      <a:txBody>
                        <a:bodyPr/>
                        <a:lstStyle/>
                        <a:p>
                          <a:endParaRPr lang="es-MX"/>
                        </a:p>
                      </a:txBody>
                      <a:tcPr marL="68580" marR="68580" marT="0" marB="0" anchor="ctr">
                        <a:blipFill>
                          <a:blip r:embed="rId2"/>
                          <a:stretch>
                            <a:fillRect l="-269" t="-114286" r="-201075" b="-665306"/>
                          </a:stretch>
                        </a:blipFill>
                      </a:tcPr>
                    </a:tc>
                    <a:tc>
                      <a:txBody>
                        <a:bodyPr/>
                        <a:lstStyle/>
                        <a:p>
                          <a:endParaRPr lang="es-MX"/>
                        </a:p>
                      </a:txBody>
                      <a:tcPr marL="68580" marR="68580" marT="0" marB="0" anchor="ctr">
                        <a:blipFill>
                          <a:blip r:embed="rId2"/>
                          <a:stretch>
                            <a:fillRect l="-100269" t="-114286" r="-101075" b="-665306"/>
                          </a:stretch>
                        </a:blipFill>
                      </a:tcPr>
                    </a:tc>
                    <a:tc>
                      <a:txBody>
                        <a:bodyPr/>
                        <a:lstStyle/>
                        <a:p>
                          <a:endParaRPr lang="es-MX"/>
                        </a:p>
                      </a:txBody>
                      <a:tcPr marL="68580" marR="68580" marT="0" marB="0" anchor="ctr">
                        <a:blipFill>
                          <a:blip r:embed="rId2"/>
                          <a:stretch>
                            <a:fillRect l="-200269" t="-114286" r="-1075" b="-665306"/>
                          </a:stretch>
                        </a:blipFill>
                      </a:tcPr>
                    </a:tc>
                    <a:extLst>
                      <a:ext uri="{0D108BD9-81ED-4DB2-BD59-A6C34878D82A}">
                        <a16:rowId xmlns:a16="http://schemas.microsoft.com/office/drawing/2014/main" val="1372859641"/>
                      </a:ext>
                    </a:extLst>
                  </a:tr>
                  <a:tr h="558890">
                    <a:tc>
                      <a:txBody>
                        <a:bodyPr/>
                        <a:lstStyle/>
                        <a:p>
                          <a:endParaRPr lang="es-MX"/>
                        </a:p>
                      </a:txBody>
                      <a:tcPr marL="68580" marR="68580" marT="0" marB="0" anchor="ctr">
                        <a:blipFill>
                          <a:blip r:embed="rId2"/>
                          <a:stretch>
                            <a:fillRect l="-269" t="-114130" r="-201075" b="-254348"/>
                          </a:stretch>
                        </a:blipFill>
                      </a:tcPr>
                    </a:tc>
                    <a:tc>
                      <a:txBody>
                        <a:bodyPr/>
                        <a:lstStyle/>
                        <a:p>
                          <a:endParaRPr lang="es-MX"/>
                        </a:p>
                      </a:txBody>
                      <a:tcPr marL="68580" marR="68580" marT="0" marB="0" anchor="ctr">
                        <a:blipFill>
                          <a:blip r:embed="rId2"/>
                          <a:stretch>
                            <a:fillRect l="-100269" t="-114130" r="-101075" b="-254348"/>
                          </a:stretch>
                        </a:blipFill>
                      </a:tcPr>
                    </a:tc>
                    <a:tc>
                      <a:txBody>
                        <a:bodyPr/>
                        <a:lstStyle/>
                        <a:p>
                          <a:endParaRPr lang="es-MX"/>
                        </a:p>
                      </a:txBody>
                      <a:tcPr marL="68580" marR="68580" marT="0" marB="0" anchor="ctr">
                        <a:blipFill>
                          <a:blip r:embed="rId2"/>
                          <a:stretch>
                            <a:fillRect l="-200269" t="-114130" r="-1075" b="-254348"/>
                          </a:stretch>
                        </a:blipFill>
                      </a:tcPr>
                    </a:tc>
                    <a:extLst>
                      <a:ext uri="{0D108BD9-81ED-4DB2-BD59-A6C34878D82A}">
                        <a16:rowId xmlns:a16="http://schemas.microsoft.com/office/drawing/2014/main" val="231021144"/>
                      </a:ext>
                    </a:extLst>
                  </a:tr>
                  <a:tr h="558890">
                    <a:tc>
                      <a:txBody>
                        <a:bodyPr/>
                        <a:lstStyle/>
                        <a:p>
                          <a:endParaRPr lang="es-MX"/>
                        </a:p>
                      </a:txBody>
                      <a:tcPr marL="68580" marR="68580" marT="0" marB="0" anchor="ctr">
                        <a:blipFill>
                          <a:blip r:embed="rId2"/>
                          <a:stretch>
                            <a:fillRect l="-269" t="-214130" r="-201075" b="-154348"/>
                          </a:stretch>
                        </a:blipFill>
                      </a:tcPr>
                    </a:tc>
                    <a:tc>
                      <a:txBody>
                        <a:bodyPr/>
                        <a:lstStyle/>
                        <a:p>
                          <a:endParaRPr lang="es-MX"/>
                        </a:p>
                      </a:txBody>
                      <a:tcPr marL="68580" marR="68580" marT="0" marB="0" anchor="ctr">
                        <a:blipFill>
                          <a:blip r:embed="rId2"/>
                          <a:stretch>
                            <a:fillRect l="-100269" t="-214130" r="-101075" b="-154348"/>
                          </a:stretch>
                        </a:blipFill>
                      </a:tcPr>
                    </a:tc>
                    <a:tc>
                      <a:txBody>
                        <a:bodyPr/>
                        <a:lstStyle/>
                        <a:p>
                          <a:endParaRPr lang="es-MX"/>
                        </a:p>
                      </a:txBody>
                      <a:tcPr marL="68580" marR="68580" marT="0" marB="0" anchor="ctr">
                        <a:blipFill>
                          <a:blip r:embed="rId2"/>
                          <a:stretch>
                            <a:fillRect l="-200269" t="-214130" r="-1075" b="-154348"/>
                          </a:stretch>
                        </a:blipFill>
                      </a:tcPr>
                    </a:tc>
                    <a:extLst>
                      <a:ext uri="{0D108BD9-81ED-4DB2-BD59-A6C34878D82A}">
                        <a16:rowId xmlns:a16="http://schemas.microsoft.com/office/drawing/2014/main" val="3003302384"/>
                      </a:ext>
                    </a:extLst>
                  </a:tr>
                  <a:tr h="558890">
                    <a:tc>
                      <a:txBody>
                        <a:bodyPr/>
                        <a:lstStyle/>
                        <a:p>
                          <a:endParaRPr lang="es-MX"/>
                        </a:p>
                      </a:txBody>
                      <a:tcPr marL="68580" marR="68580" marT="0" marB="0" anchor="ctr">
                        <a:blipFill>
                          <a:blip r:embed="rId2"/>
                          <a:stretch>
                            <a:fillRect l="-269" t="-314130" r="-201075" b="-54348"/>
                          </a:stretch>
                        </a:blipFill>
                      </a:tcPr>
                    </a:tc>
                    <a:tc>
                      <a:txBody>
                        <a:bodyPr/>
                        <a:lstStyle/>
                        <a:p>
                          <a:endParaRPr lang="es-MX"/>
                        </a:p>
                      </a:txBody>
                      <a:tcPr marL="68580" marR="68580" marT="0" marB="0" anchor="ctr">
                        <a:blipFill>
                          <a:blip r:embed="rId2"/>
                          <a:stretch>
                            <a:fillRect l="-100269" t="-314130" r="-101075" b="-54348"/>
                          </a:stretch>
                        </a:blipFill>
                      </a:tcPr>
                    </a:tc>
                    <a:tc>
                      <a:txBody>
                        <a:bodyPr/>
                        <a:lstStyle/>
                        <a:p>
                          <a:endParaRPr lang="es-MX"/>
                        </a:p>
                      </a:txBody>
                      <a:tcPr marL="68580" marR="68580" marT="0" marB="0" anchor="ctr">
                        <a:blipFill>
                          <a:blip r:embed="rId2"/>
                          <a:stretch>
                            <a:fillRect l="-200269" t="-314130" r="-1075" b="-54348"/>
                          </a:stretch>
                        </a:blipFill>
                      </a:tcPr>
                    </a:tc>
                    <a:extLst>
                      <a:ext uri="{0D108BD9-81ED-4DB2-BD59-A6C34878D82A}">
                        <a16:rowId xmlns:a16="http://schemas.microsoft.com/office/drawing/2014/main" val="4164238022"/>
                      </a:ext>
                    </a:extLst>
                  </a:tr>
                  <a:tr h="294494">
                    <a:tc>
                      <a:txBody>
                        <a:bodyPr/>
                        <a:lstStyle/>
                        <a:p>
                          <a:endParaRPr lang="es-MX"/>
                        </a:p>
                      </a:txBody>
                      <a:tcPr marL="68580" marR="68580" marT="0" marB="0" anchor="ctr">
                        <a:blipFill>
                          <a:blip r:embed="rId2"/>
                          <a:stretch>
                            <a:fillRect l="-269" t="-793750" r="-201075" b="-4167"/>
                          </a:stretch>
                        </a:blipFill>
                      </a:tcPr>
                    </a:tc>
                    <a:tc>
                      <a:txBody>
                        <a:bodyPr/>
                        <a:lstStyle/>
                        <a:p>
                          <a:endParaRPr lang="es-MX"/>
                        </a:p>
                      </a:txBody>
                      <a:tcPr marL="68580" marR="68580" marT="0" marB="0" anchor="ctr">
                        <a:blipFill>
                          <a:blip r:embed="rId2"/>
                          <a:stretch>
                            <a:fillRect l="-100269" t="-793750" r="-101075" b="-4167"/>
                          </a:stretch>
                        </a:blipFill>
                      </a:tcPr>
                    </a:tc>
                    <a:tc>
                      <a:txBody>
                        <a:bodyPr/>
                        <a:lstStyle/>
                        <a:p>
                          <a:endParaRPr lang="es-MX"/>
                        </a:p>
                      </a:txBody>
                      <a:tcPr marL="68580" marR="68580" marT="0" marB="0" anchor="ctr">
                        <a:blipFill>
                          <a:blip r:embed="rId2"/>
                          <a:stretch>
                            <a:fillRect l="-200269" t="-793750" r="-1075" b="-4167"/>
                          </a:stretch>
                        </a:blipFill>
                      </a:tcPr>
                    </a:tc>
                    <a:extLst>
                      <a:ext uri="{0D108BD9-81ED-4DB2-BD59-A6C34878D82A}">
                        <a16:rowId xmlns:a16="http://schemas.microsoft.com/office/drawing/2014/main" val="3881925780"/>
                      </a:ext>
                    </a:extLst>
                  </a:tr>
                </a:tbl>
              </a:graphicData>
            </a:graphic>
          </p:graphicFrame>
        </mc:Fallback>
      </mc:AlternateContent>
    </p:spTree>
    <p:extLst>
      <p:ext uri="{BB962C8B-B14F-4D97-AF65-F5344CB8AC3E}">
        <p14:creationId xmlns:p14="http://schemas.microsoft.com/office/powerpoint/2010/main" val="29122416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Ejemplo numérico del proceso de Moran</a:t>
            </a:r>
            <a:endParaRPr lang="es-MX" dirty="0"/>
          </a:p>
        </p:txBody>
      </p:sp>
      <p:sp>
        <p:nvSpPr>
          <p:cNvPr id="7" name="Marcador de contenido 6"/>
          <p:cNvSpPr>
            <a:spLocks noGrp="1"/>
          </p:cNvSpPr>
          <p:nvPr>
            <p:ph idx="1"/>
          </p:nvPr>
        </p:nvSpPr>
        <p:spPr/>
        <p:txBody>
          <a:bodyPr/>
          <a:lstStyle/>
          <a:p>
            <a:pPr marL="0" indent="0">
              <a:buNone/>
            </a:pPr>
            <a:r>
              <a:rPr lang="es-MX" dirty="0"/>
              <a:t>Matriz de tasas de transición Q</a:t>
            </a:r>
          </a:p>
        </p:txBody>
      </p:sp>
      <p:pic>
        <p:nvPicPr>
          <p:cNvPr id="3" name="Imagen 2"/>
          <p:cNvPicPr>
            <a:picLocks noChangeAspect="1"/>
          </p:cNvPicPr>
          <p:nvPr/>
        </p:nvPicPr>
        <p:blipFill>
          <a:blip r:embed="rId2"/>
          <a:stretch>
            <a:fillRect/>
          </a:stretch>
        </p:blipFill>
        <p:spPr>
          <a:xfrm>
            <a:off x="1920357" y="2996363"/>
            <a:ext cx="6856229" cy="2308589"/>
          </a:xfrm>
          <a:prstGeom prst="rect">
            <a:avLst/>
          </a:prstGeom>
        </p:spPr>
      </p:pic>
    </p:spTree>
    <p:extLst>
      <p:ext uri="{BB962C8B-B14F-4D97-AF65-F5344CB8AC3E}">
        <p14:creationId xmlns:p14="http://schemas.microsoft.com/office/powerpoint/2010/main" val="42820097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Ejemplo numérico del proceso de Moran</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r>
                  <a:rPr lang="es-MX" dirty="0" smtClean="0"/>
                  <a:t>Recordando que la solución a esta ecuación diferencial es:</a:t>
                </a:r>
              </a:p>
              <a:p>
                <a:pPr marL="0" indent="0">
                  <a:buNone/>
                </a:pPr>
                <a14:m>
                  <m:oMathPara xmlns:m="http://schemas.openxmlformats.org/officeDocument/2006/math">
                    <m:oMathParaPr>
                      <m:jc m:val="centerGroup"/>
                    </m:oMathParaPr>
                    <m:oMath xmlns:m="http://schemas.openxmlformats.org/officeDocument/2006/math">
                      <m:r>
                        <a:rPr lang="es-MX" i="1" dirty="0" smtClean="0">
                          <a:latin typeface="Cambria Math" panose="02040503050406030204" pitchFamily="18" charset="0"/>
                        </a:rPr>
                        <m:t>𝜋</m:t>
                      </m:r>
                      <m:r>
                        <a:rPr lang="es-MX" i="1" dirty="0" smtClean="0">
                          <a:latin typeface="Cambria Math" panose="02040503050406030204" pitchFamily="18" charset="0"/>
                        </a:rPr>
                        <m:t>(</m:t>
                      </m:r>
                      <m:r>
                        <a:rPr lang="es-MX" i="1" dirty="0" smtClean="0">
                          <a:latin typeface="Cambria Math" panose="02040503050406030204" pitchFamily="18" charset="0"/>
                        </a:rPr>
                        <m:t>𝑡</m:t>
                      </m:r>
                      <m:r>
                        <a:rPr lang="es-MX" i="1" dirty="0" smtClean="0">
                          <a:latin typeface="Cambria Math" panose="02040503050406030204" pitchFamily="18" charset="0"/>
                        </a:rPr>
                        <m:t>)=</m:t>
                      </m:r>
                      <m:r>
                        <a:rPr lang="es-MX" i="1" dirty="0" smtClean="0">
                          <a:latin typeface="Cambria Math" panose="02040503050406030204" pitchFamily="18" charset="0"/>
                        </a:rPr>
                        <m:t>𝜋</m:t>
                      </m:r>
                      <m:d>
                        <m:dPr>
                          <m:ctrlPr>
                            <a:rPr lang="es-MX" i="1" dirty="0" smtClean="0">
                              <a:latin typeface="Cambria Math" panose="02040503050406030204" pitchFamily="18" charset="0"/>
                            </a:rPr>
                          </m:ctrlPr>
                        </m:dPr>
                        <m:e>
                          <m:r>
                            <a:rPr lang="es-MX" i="1" dirty="0" smtClean="0">
                              <a:latin typeface="Cambria Math" panose="02040503050406030204" pitchFamily="18" charset="0"/>
                            </a:rPr>
                            <m:t>0</m:t>
                          </m:r>
                        </m:e>
                      </m:d>
                      <m:sSup>
                        <m:sSupPr>
                          <m:ctrlPr>
                            <a:rPr lang="es-MX" i="1" dirty="0" err="1" smtClean="0">
                              <a:latin typeface="Cambria Math" panose="02040503050406030204" pitchFamily="18" charset="0"/>
                            </a:rPr>
                          </m:ctrlPr>
                        </m:sSupPr>
                        <m:e>
                          <m:r>
                            <a:rPr lang="es-MX" i="1" dirty="0" err="1">
                              <a:latin typeface="Cambria Math" panose="02040503050406030204" pitchFamily="18" charset="0"/>
                            </a:rPr>
                            <m:t>𝑒</m:t>
                          </m:r>
                        </m:e>
                        <m:sup>
                          <m:r>
                            <a:rPr lang="es-MX" i="1" dirty="0" err="1">
                              <a:latin typeface="Cambria Math" panose="02040503050406030204" pitchFamily="18" charset="0"/>
                            </a:rPr>
                            <m:t>𝑄𝑡</m:t>
                          </m:r>
                        </m:sup>
                      </m:sSup>
                    </m:oMath>
                  </m:oMathPara>
                </a14:m>
                <a:endParaRPr lang="es-MX" dirty="0"/>
              </a:p>
              <a:p>
                <a:pPr marL="0" indent="0">
                  <a:buNone/>
                </a:pPr>
                <a:r>
                  <a:rPr lang="es-MX" dirty="0"/>
                  <a:t>Donde:</a:t>
                </a:r>
              </a:p>
              <a:p>
                <a:pPr marL="0" indent="0">
                  <a:buNone/>
                </a:pPr>
                <a14:m>
                  <m:oMath xmlns:m="http://schemas.openxmlformats.org/officeDocument/2006/math">
                    <m:r>
                      <a:rPr lang="es-MX" i="1" dirty="0" smtClean="0">
                        <a:latin typeface="Cambria Math" panose="02040503050406030204" pitchFamily="18" charset="0"/>
                      </a:rPr>
                      <m:t>𝜋</m:t>
                    </m:r>
                    <m:r>
                      <a:rPr lang="es-MX" i="1" dirty="0" smtClean="0">
                        <a:latin typeface="Cambria Math" panose="02040503050406030204" pitchFamily="18" charset="0"/>
                      </a:rPr>
                      <m:t>(0)</m:t>
                    </m:r>
                  </m:oMath>
                </a14:m>
                <a:r>
                  <a:rPr lang="es-MX" dirty="0"/>
                  <a:t> es la distribución inicial, que en este caso es </a:t>
                </a:r>
                <a14:m>
                  <m:oMath xmlns:m="http://schemas.openxmlformats.org/officeDocument/2006/math">
                    <m:r>
                      <a:rPr lang="es-MX" i="1" dirty="0" smtClean="0">
                        <a:latin typeface="Cambria Math" panose="02040503050406030204" pitchFamily="18" charset="0"/>
                      </a:rPr>
                      <m:t>𝜋</m:t>
                    </m:r>
                    <m:r>
                      <a:rPr lang="es-MX" i="1" dirty="0" smtClean="0">
                        <a:latin typeface="Cambria Math" panose="02040503050406030204" pitchFamily="18" charset="0"/>
                      </a:rPr>
                      <m:t>(0)=(0,0,1,0,0)</m:t>
                    </m:r>
                  </m:oMath>
                </a14:m>
                <a:r>
                  <a:rPr lang="es-MX" dirty="0"/>
                  <a:t>, ya que inicialmente hay 2 individuos con el alelo A (estado x=2).</a:t>
                </a:r>
              </a:p>
              <a:p>
                <a:pPr marL="0" indent="0">
                  <a:buNone/>
                </a:pPr>
                <a14:m>
                  <m:oMath xmlns:m="http://schemas.openxmlformats.org/officeDocument/2006/math">
                    <m:sSup>
                      <m:sSupPr>
                        <m:ctrlPr>
                          <a:rPr lang="es-MX" i="1" dirty="0" smtClean="0">
                            <a:latin typeface="Cambria Math" panose="02040503050406030204" pitchFamily="18" charset="0"/>
                          </a:rPr>
                        </m:ctrlPr>
                      </m:sSupPr>
                      <m:e>
                        <m:r>
                          <a:rPr lang="es-MX" i="1" dirty="0" smtClean="0">
                            <a:latin typeface="Cambria Math" panose="02040503050406030204" pitchFamily="18" charset="0"/>
                          </a:rPr>
                          <m:t>𝑒</m:t>
                        </m:r>
                      </m:e>
                      <m:sup>
                        <m:r>
                          <a:rPr lang="es-MX" i="1" dirty="0" smtClean="0">
                            <a:latin typeface="Cambria Math" panose="02040503050406030204" pitchFamily="18" charset="0"/>
                          </a:rPr>
                          <m:t>𝑄𝑡</m:t>
                        </m:r>
                      </m:sup>
                    </m:sSup>
                  </m:oMath>
                </a14:m>
                <a:r>
                  <a:rPr lang="es-MX" dirty="0" smtClean="0"/>
                  <a:t> </a:t>
                </a:r>
                <a:r>
                  <a:rPr lang="es-MX" dirty="0"/>
                  <a:t>es la matriz exponencial de la matriz </a:t>
                </a:r>
                <a14:m>
                  <m:oMath xmlns:m="http://schemas.openxmlformats.org/officeDocument/2006/math">
                    <m:r>
                      <a:rPr lang="es-MX" i="1" dirty="0" smtClean="0">
                        <a:latin typeface="Cambria Math" panose="02040503050406030204" pitchFamily="18" charset="0"/>
                      </a:rPr>
                      <m:t>𝑄</m:t>
                    </m:r>
                  </m:oMath>
                </a14:m>
                <a:r>
                  <a:rPr lang="es-MX" dirty="0"/>
                  <a:t>, que describe cómo evoluciona el sistema en el tiempo </a:t>
                </a:r>
                <a14:m>
                  <m:oMath xmlns:m="http://schemas.openxmlformats.org/officeDocument/2006/math">
                    <m:r>
                      <a:rPr lang="es-MX" i="1" dirty="0" smtClean="0">
                        <a:latin typeface="Cambria Math" panose="02040503050406030204" pitchFamily="18" charset="0"/>
                      </a:rPr>
                      <m:t>𝑡</m:t>
                    </m:r>
                  </m:oMath>
                </a14:m>
                <a:r>
                  <a:rPr lang="es-MX" dirty="0"/>
                  <a:t>.</a:t>
                </a:r>
              </a:p>
              <a:p>
                <a:pPr marL="0" indent="0">
                  <a:buNone/>
                </a:pPr>
                <a:r>
                  <a:rPr lang="es-MX" dirty="0"/>
                  <a:t>La matriz exponencial </a:t>
                </a:r>
                <a14:m>
                  <m:oMath xmlns:m="http://schemas.openxmlformats.org/officeDocument/2006/math">
                    <m:sSup>
                      <m:sSupPr>
                        <m:ctrlPr>
                          <a:rPr lang="es-MX" i="1" dirty="0" smtClean="0">
                            <a:latin typeface="Cambria Math" panose="02040503050406030204" pitchFamily="18" charset="0"/>
                          </a:rPr>
                        </m:ctrlPr>
                      </m:sSupPr>
                      <m:e>
                        <m:r>
                          <a:rPr lang="es-MX" i="1" dirty="0" smtClean="0">
                            <a:latin typeface="Cambria Math" panose="02040503050406030204" pitchFamily="18" charset="0"/>
                          </a:rPr>
                          <m:t>𝑒</m:t>
                        </m:r>
                      </m:e>
                      <m:sup>
                        <m:r>
                          <a:rPr lang="es-MX" i="1" dirty="0" smtClean="0">
                            <a:latin typeface="Cambria Math" panose="02040503050406030204" pitchFamily="18" charset="0"/>
                          </a:rPr>
                          <m:t>𝑄𝑡</m:t>
                        </m:r>
                      </m:sup>
                    </m:sSup>
                  </m:oMath>
                </a14:m>
                <a:r>
                  <a:rPr lang="es-MX" dirty="0"/>
                  <a:t> se puede calcular como una serie de potencias de </a:t>
                </a:r>
                <a14:m>
                  <m:oMath xmlns:m="http://schemas.openxmlformats.org/officeDocument/2006/math">
                    <m:r>
                      <a:rPr lang="es-MX" i="1" dirty="0" smtClean="0">
                        <a:latin typeface="Cambria Math" panose="02040503050406030204" pitchFamily="18" charset="0"/>
                      </a:rPr>
                      <m:t>𝑄</m:t>
                    </m:r>
                  </m:oMath>
                </a14:m>
                <a:r>
                  <a:rPr lang="es-MX" dirty="0" smtClean="0"/>
                  <a:t> por el teorema </a:t>
                </a:r>
                <a:r>
                  <a:rPr lang="es-MX" smtClean="0"/>
                  <a:t>de Taylor:</a:t>
                </a:r>
                <a:endParaRPr lang="es-MX" dirty="0"/>
              </a:p>
              <a:p>
                <a:pPr marL="0" indent="0">
                  <a:buNone/>
                </a:pPr>
                <a14:m>
                  <m:oMathPara xmlns:m="http://schemas.openxmlformats.org/officeDocument/2006/math">
                    <m:oMathParaPr>
                      <m:jc m:val="centerGroup"/>
                    </m:oMathParaPr>
                    <m:oMath xmlns:m="http://schemas.openxmlformats.org/officeDocument/2006/math">
                      <m:sSup>
                        <m:sSupPr>
                          <m:ctrlPr>
                            <a:rPr lang="es-MX" i="1" dirty="0" smtClean="0">
                              <a:latin typeface="Cambria Math" panose="02040503050406030204" pitchFamily="18" charset="0"/>
                            </a:rPr>
                          </m:ctrlPr>
                        </m:sSupPr>
                        <m:e>
                          <m:r>
                            <a:rPr lang="es-MX" i="1" dirty="0" smtClean="0">
                              <a:latin typeface="Cambria Math" panose="02040503050406030204" pitchFamily="18" charset="0"/>
                            </a:rPr>
                            <m:t>𝑒</m:t>
                          </m:r>
                        </m:e>
                        <m:sup>
                          <m:r>
                            <a:rPr lang="es-MX" i="1" dirty="0" smtClean="0">
                              <a:latin typeface="Cambria Math" panose="02040503050406030204" pitchFamily="18" charset="0"/>
                            </a:rPr>
                            <m:t>𝑄𝑡</m:t>
                          </m:r>
                        </m:sup>
                      </m:sSup>
                      <m:r>
                        <a:rPr lang="es-MX" i="1" dirty="0">
                          <a:latin typeface="Cambria Math" panose="02040503050406030204" pitchFamily="18" charset="0"/>
                        </a:rPr>
                        <m:t>=</m:t>
                      </m:r>
                      <m:r>
                        <a:rPr lang="es-MX" i="1" dirty="0" err="1">
                          <a:latin typeface="Cambria Math" panose="02040503050406030204" pitchFamily="18" charset="0"/>
                        </a:rPr>
                        <m:t>𝐼</m:t>
                      </m:r>
                      <m:r>
                        <a:rPr lang="es-MX" i="1" dirty="0" err="1">
                          <a:latin typeface="Cambria Math" panose="02040503050406030204" pitchFamily="18" charset="0"/>
                        </a:rPr>
                        <m:t>+</m:t>
                      </m:r>
                      <m:r>
                        <a:rPr lang="es-MX" i="1" dirty="0" err="1">
                          <a:latin typeface="Cambria Math" panose="02040503050406030204" pitchFamily="18" charset="0"/>
                        </a:rPr>
                        <m:t>𝑄𝑡</m:t>
                      </m:r>
                      <m:r>
                        <a:rPr lang="es-MX" i="1" dirty="0">
                          <a:latin typeface="Cambria Math" panose="02040503050406030204" pitchFamily="18" charset="0"/>
                        </a:rPr>
                        <m:t>+</m:t>
                      </m:r>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d>
                                <m:dPr>
                                  <m:ctrlPr>
                                    <a:rPr lang="es-MX" i="1" dirty="0">
                                      <a:latin typeface="Cambria Math" panose="02040503050406030204" pitchFamily="18" charset="0"/>
                                    </a:rPr>
                                  </m:ctrlPr>
                                </m:dPr>
                                <m:e>
                                  <m:r>
                                    <a:rPr lang="es-MX" i="1" dirty="0" err="1">
                                      <a:latin typeface="Cambria Math" panose="02040503050406030204" pitchFamily="18" charset="0"/>
                                    </a:rPr>
                                    <m:t>𝑄𝑡</m:t>
                                  </m:r>
                                </m:e>
                              </m:d>
                            </m:e>
                            <m:sup>
                              <m:r>
                                <a:rPr lang="es-MX" i="1" dirty="0">
                                  <a:latin typeface="Cambria Math" panose="02040503050406030204" pitchFamily="18" charset="0"/>
                                </a:rPr>
                                <m:t>2</m:t>
                              </m:r>
                            </m:sup>
                          </m:sSup>
                        </m:num>
                        <m:den>
                          <m:r>
                            <a:rPr lang="es-MX" i="1" dirty="0">
                              <a:latin typeface="Cambria Math" panose="02040503050406030204" pitchFamily="18" charset="0"/>
                            </a:rPr>
                            <m:t>2!</m:t>
                          </m:r>
                        </m:den>
                      </m:f>
                      <m:r>
                        <a:rPr lang="es-MX" i="1" dirty="0">
                          <a:latin typeface="Cambria Math" panose="02040503050406030204" pitchFamily="18" charset="0"/>
                        </a:rPr>
                        <m:t>+</m:t>
                      </m:r>
                      <m:f>
                        <m:fPr>
                          <m:ctrlPr>
                            <a:rPr lang="es-MX" i="1" dirty="0">
                              <a:latin typeface="Cambria Math" panose="02040503050406030204" pitchFamily="18" charset="0"/>
                            </a:rPr>
                          </m:ctrlPr>
                        </m:fPr>
                        <m:num>
                          <m:sSup>
                            <m:sSupPr>
                              <m:ctrlPr>
                                <a:rPr lang="es-MX" i="1" dirty="0">
                                  <a:latin typeface="Cambria Math" panose="02040503050406030204" pitchFamily="18" charset="0"/>
                                </a:rPr>
                              </m:ctrlPr>
                            </m:sSupPr>
                            <m:e>
                              <m:d>
                                <m:dPr>
                                  <m:ctrlPr>
                                    <a:rPr lang="es-MX" i="1" dirty="0">
                                      <a:latin typeface="Cambria Math" panose="02040503050406030204" pitchFamily="18" charset="0"/>
                                    </a:rPr>
                                  </m:ctrlPr>
                                </m:dPr>
                                <m:e>
                                  <m:r>
                                    <a:rPr lang="es-MX" i="1" dirty="0" err="1">
                                      <a:latin typeface="Cambria Math" panose="02040503050406030204" pitchFamily="18" charset="0"/>
                                    </a:rPr>
                                    <m:t>𝑄𝑡</m:t>
                                  </m:r>
                                </m:e>
                              </m:d>
                            </m:e>
                            <m:sup>
                              <m:r>
                                <a:rPr lang="es-MX" i="1" dirty="0">
                                  <a:latin typeface="Cambria Math" panose="02040503050406030204" pitchFamily="18" charset="0"/>
                                </a:rPr>
                                <m:t>3</m:t>
                              </m:r>
                            </m:sup>
                          </m:sSup>
                        </m:num>
                        <m:den>
                          <m:r>
                            <a:rPr lang="es-MX" i="1" dirty="0">
                              <a:latin typeface="Cambria Math" panose="02040503050406030204" pitchFamily="18" charset="0"/>
                            </a:rPr>
                            <m:t>3!</m:t>
                          </m:r>
                        </m:den>
                      </m:f>
                      <m:r>
                        <a:rPr lang="es-MX" i="1" dirty="0">
                          <a:latin typeface="Cambria Math" panose="02040503050406030204" pitchFamily="18" charset="0"/>
                        </a:rPr>
                        <m:t>+⋯</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3"/>
                <a:stretch>
                  <a:fillRect l="-749" t="-872"/>
                </a:stretch>
              </a:blipFill>
            </p:spPr>
            <p:txBody>
              <a:bodyPr/>
              <a:lstStyle/>
              <a:p>
                <a:r>
                  <a:rPr lang="es-MX">
                    <a:noFill/>
                  </a:rPr>
                  <a:t> </a:t>
                </a:r>
              </a:p>
            </p:txBody>
          </p:sp>
        </mc:Fallback>
      </mc:AlternateContent>
    </p:spTree>
    <p:extLst>
      <p:ext uri="{BB962C8B-B14F-4D97-AF65-F5344CB8AC3E}">
        <p14:creationId xmlns:p14="http://schemas.microsoft.com/office/powerpoint/2010/main" val="908766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Solución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r>
                  <a:rPr lang="es-MX" dirty="0" smtClean="0"/>
                  <a:t>En el tiempo </a:t>
                </a:r>
                <a14:m>
                  <m:oMath xmlns:m="http://schemas.openxmlformats.org/officeDocument/2006/math">
                    <m:r>
                      <a:rPr lang="es-MX" b="0" i="1" smtClean="0">
                        <a:latin typeface="Cambria Math" panose="02040503050406030204" pitchFamily="18" charset="0"/>
                      </a:rPr>
                      <m:t>𝑡</m:t>
                    </m:r>
                    <m:r>
                      <a:rPr lang="es-MX" b="0" i="1" smtClean="0">
                        <a:latin typeface="Cambria Math" panose="02040503050406030204" pitchFamily="18" charset="0"/>
                      </a:rPr>
                      <m:t>=1</m:t>
                    </m:r>
                  </m:oMath>
                </a14:m>
                <a:endParaRPr lang="es-MX" dirty="0" smtClean="0"/>
              </a:p>
              <a:p>
                <a:pPr marL="0" indent="0">
                  <a:buNone/>
                </a:pPr>
                <a14:m>
                  <m:oMathPara xmlns:m="http://schemas.openxmlformats.org/officeDocument/2006/math">
                    <m:oMathParaPr>
                      <m:jc m:val="centerGroup"/>
                    </m:oMathParaPr>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m:t>
                          </m:r>
                          <m:r>
                            <a:rPr lang="es-MX" b="0" i="1" smtClean="0">
                              <a:latin typeface="Cambria Math" panose="02040503050406030204" pitchFamily="18" charset="0"/>
                            </a:rPr>
                            <m:t>(1)</m:t>
                          </m:r>
                        </m:sup>
                      </m:sSup>
                      <m:r>
                        <a:rPr lang="es-MX" i="1">
                          <a:latin typeface="Cambria Math" panose="02040503050406030204" pitchFamily="18" charset="0"/>
                        </a:rPr>
                        <m:t>=</m:t>
                      </m:r>
                      <m:r>
                        <a:rPr lang="es-MX" i="1">
                          <a:latin typeface="Cambria Math" panose="02040503050406030204" pitchFamily="18" charset="0"/>
                        </a:rPr>
                        <m:t>𝐼</m:t>
                      </m:r>
                      <m:r>
                        <a:rPr lang="es-MX" i="1">
                          <a:latin typeface="Cambria Math" panose="02040503050406030204" pitchFamily="18" charset="0"/>
                        </a:rPr>
                        <m:t>+</m:t>
                      </m:r>
                      <m:r>
                        <a:rPr lang="es-MX" i="1" smtClean="0">
                          <a:latin typeface="Cambria Math" panose="02040503050406030204" pitchFamily="18" charset="0"/>
                        </a:rPr>
                        <m:t>𝑄</m:t>
                      </m:r>
                      <m:r>
                        <a:rPr lang="es-MX" b="0" i="1" smtClean="0">
                          <a:latin typeface="Cambria Math" panose="02040503050406030204" pitchFamily="18" charset="0"/>
                        </a:rPr>
                        <m:t>(1)</m:t>
                      </m:r>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m:t>
                                  </m:r>
                                  <m:r>
                                    <a:rPr lang="es-MX" b="0" i="1" smtClean="0">
                                      <a:latin typeface="Cambria Math" panose="02040503050406030204" pitchFamily="18" charset="0"/>
                                    </a:rPr>
                                    <m:t>(1)</m:t>
                                  </m:r>
                                </m:e>
                              </m:d>
                            </m:e>
                            <m:sup>
                              <m:r>
                                <a:rPr lang="es-MX" i="1">
                                  <a:latin typeface="Cambria Math" panose="02040503050406030204" pitchFamily="18" charset="0"/>
                                </a:rPr>
                                <m:t>2</m:t>
                              </m:r>
                            </m:sup>
                          </m:sSup>
                        </m:num>
                        <m:den>
                          <m:r>
                            <a:rPr lang="es-MX" i="1">
                              <a:latin typeface="Cambria Math" panose="02040503050406030204" pitchFamily="18" charset="0"/>
                            </a:rPr>
                            <m:t>2!</m:t>
                          </m:r>
                        </m:den>
                      </m:f>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m:t>
                                  </m:r>
                                  <m:r>
                                    <a:rPr lang="es-MX" b="0" i="1" smtClean="0">
                                      <a:latin typeface="Cambria Math" panose="02040503050406030204" pitchFamily="18" charset="0"/>
                                    </a:rPr>
                                    <m:t>(1)</m:t>
                                  </m:r>
                                </m:e>
                              </m:d>
                            </m:e>
                            <m:sup>
                              <m:r>
                                <a:rPr lang="es-MX" i="1">
                                  <a:latin typeface="Cambria Math" panose="02040503050406030204" pitchFamily="18" charset="0"/>
                                </a:rPr>
                                <m:t>3</m:t>
                              </m:r>
                            </m:sup>
                          </m:sSup>
                        </m:num>
                        <m:den>
                          <m:r>
                            <a:rPr lang="es-MX" i="1">
                              <a:latin typeface="Cambria Math" panose="02040503050406030204" pitchFamily="18" charset="0"/>
                            </a:rPr>
                            <m:t>3!</m:t>
                          </m:r>
                        </m:den>
                      </m:f>
                      <m:r>
                        <a:rPr lang="es-MX" i="1">
                          <a:latin typeface="Cambria Math" panose="02040503050406030204" pitchFamily="18" charset="0"/>
                        </a:rPr>
                        <m:t>+…</m:t>
                      </m:r>
                    </m:oMath>
                  </m:oMathPara>
                </a14:m>
                <a:endParaRPr lang="es-MX" dirty="0" smtClean="0"/>
              </a:p>
              <a:p>
                <a:pPr marL="0" indent="0">
                  <a:buNone/>
                </a:pPr>
                <a:r>
                  <a:rPr lang="es-MX" dirty="0" smtClean="0"/>
                  <a:t>Para simplificar los cálculos solo tomaremos </a:t>
                </a:r>
                <a:r>
                  <a:rPr lang="es-MX" dirty="0" err="1" smtClean="0"/>
                  <a:t>hasa</a:t>
                </a:r>
                <a:r>
                  <a:rPr lang="es-MX" dirty="0" smtClean="0"/>
                  <a:t> el tercer termino.</a:t>
                </a:r>
                <a:endParaRPr lang="es-MX" dirty="0"/>
              </a:p>
              <a:p>
                <a:pPr marL="0" indent="0">
                  <a:buNone/>
                </a:pPr>
                <a14:m>
                  <m:oMathPara xmlns:m="http://schemas.openxmlformats.org/officeDocument/2006/math">
                    <m:oMathParaPr>
                      <m:jc m:val="centerGroup"/>
                    </m:oMathParaPr>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m:t>
                          </m:r>
                          <m:r>
                            <a:rPr lang="es-MX" i="1">
                              <a:latin typeface="Cambria Math" panose="02040503050406030204" pitchFamily="18" charset="0"/>
                            </a:rPr>
                            <m:t>(1)</m:t>
                          </m:r>
                        </m:sup>
                      </m:sSup>
                      <m:r>
                        <a:rPr lang="es-MX" i="1">
                          <a:latin typeface="Cambria Math" panose="02040503050406030204" pitchFamily="18" charset="0"/>
                        </a:rPr>
                        <m:t>=</m:t>
                      </m:r>
                      <m:r>
                        <a:rPr lang="es-MX" i="1">
                          <a:latin typeface="Cambria Math" panose="02040503050406030204" pitchFamily="18" charset="0"/>
                        </a:rPr>
                        <m:t>𝐼</m:t>
                      </m:r>
                      <m:r>
                        <a:rPr lang="es-MX" i="1">
                          <a:latin typeface="Cambria Math" panose="02040503050406030204" pitchFamily="18" charset="0"/>
                        </a:rPr>
                        <m:t>+</m:t>
                      </m:r>
                      <m:r>
                        <a:rPr lang="es-MX" i="1">
                          <a:latin typeface="Cambria Math" panose="02040503050406030204" pitchFamily="18" charset="0"/>
                        </a:rPr>
                        <m:t>𝑄</m:t>
                      </m:r>
                      <m:d>
                        <m:dPr>
                          <m:ctrlPr>
                            <a:rPr lang="es-MX" i="1">
                              <a:latin typeface="Cambria Math" panose="02040503050406030204" pitchFamily="18" charset="0"/>
                            </a:rPr>
                          </m:ctrlPr>
                        </m:dPr>
                        <m:e>
                          <m:r>
                            <a:rPr lang="es-MX" i="1">
                              <a:latin typeface="Cambria Math" panose="02040503050406030204" pitchFamily="18" charset="0"/>
                            </a:rPr>
                            <m:t>1</m:t>
                          </m:r>
                        </m:e>
                      </m:d>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m:t>
                                  </m:r>
                                  <m:d>
                                    <m:dPr>
                                      <m:ctrlPr>
                                        <a:rPr lang="es-MX" i="1">
                                          <a:latin typeface="Cambria Math" panose="02040503050406030204" pitchFamily="18" charset="0"/>
                                        </a:rPr>
                                      </m:ctrlPr>
                                    </m:dPr>
                                    <m:e>
                                      <m:r>
                                        <a:rPr lang="es-MX" i="1">
                                          <a:latin typeface="Cambria Math" panose="02040503050406030204" pitchFamily="18" charset="0"/>
                                        </a:rPr>
                                        <m:t>1</m:t>
                                      </m:r>
                                    </m:e>
                                  </m:d>
                                </m:e>
                              </m:d>
                            </m:e>
                            <m:sup>
                              <m:r>
                                <a:rPr lang="es-MX" i="1">
                                  <a:latin typeface="Cambria Math" panose="02040503050406030204" pitchFamily="18" charset="0"/>
                                </a:rPr>
                                <m:t>2</m:t>
                              </m:r>
                            </m:sup>
                          </m:sSup>
                        </m:num>
                        <m:den>
                          <m:r>
                            <a:rPr lang="es-MX" i="1">
                              <a:latin typeface="Cambria Math" panose="02040503050406030204" pitchFamily="18" charset="0"/>
                            </a:rPr>
                            <m:t>2!</m:t>
                          </m:r>
                        </m:den>
                      </m:f>
                      <m:r>
                        <a:rPr lang="es-MX" b="0" i="1" smtClean="0">
                          <a:latin typeface="Cambria Math" panose="02040503050406030204" pitchFamily="18" charset="0"/>
                        </a:rPr>
                        <m:t>=</m:t>
                      </m:r>
                      <m:r>
                        <a:rPr lang="es-MX" i="1">
                          <a:latin typeface="Cambria Math" panose="02040503050406030204" pitchFamily="18" charset="0"/>
                        </a:rPr>
                        <m:t>𝐼</m:t>
                      </m:r>
                      <m:r>
                        <a:rPr lang="es-MX" i="1">
                          <a:latin typeface="Cambria Math" panose="02040503050406030204" pitchFamily="18" charset="0"/>
                        </a:rPr>
                        <m:t>+</m:t>
                      </m:r>
                      <m:r>
                        <a:rPr lang="es-MX" i="1">
                          <a:latin typeface="Cambria Math" panose="02040503050406030204" pitchFamily="18" charset="0"/>
                        </a:rPr>
                        <m:t>𝑄</m:t>
                      </m:r>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r>
                                <a:rPr lang="es-MX" b="0" i="1" smtClean="0">
                                  <a:latin typeface="Cambria Math" panose="02040503050406030204" pitchFamily="18" charset="0"/>
                                </a:rPr>
                                <m:t>𝑄</m:t>
                              </m:r>
                            </m:e>
                            <m:sup>
                              <m:r>
                                <a:rPr lang="es-MX" i="1">
                                  <a:latin typeface="Cambria Math" panose="02040503050406030204" pitchFamily="18" charset="0"/>
                                </a:rPr>
                                <m:t>2</m:t>
                              </m:r>
                            </m:sup>
                          </m:sSup>
                        </m:num>
                        <m:den>
                          <m:r>
                            <a:rPr lang="es-MX" i="1">
                              <a:latin typeface="Cambria Math" panose="02040503050406030204" pitchFamily="18" charset="0"/>
                            </a:rPr>
                            <m:t>2</m:t>
                          </m:r>
                        </m:den>
                      </m:f>
                    </m:oMath>
                  </m:oMathPara>
                </a14:m>
                <a:endParaRPr lang="es-MX" dirty="0" smtClean="0"/>
              </a:p>
              <a:p>
                <a:pPr marL="0" indent="0">
                  <a:buNone/>
                </a:pPr>
                <a:r>
                  <a:rPr lang="es-MX" dirty="0"/>
                  <a:t>Calculando </a:t>
                </a:r>
                <a14:m>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𝑄</m:t>
                        </m:r>
                      </m:e>
                      <m:sup>
                        <m:r>
                          <a:rPr lang="es-MX" i="1">
                            <a:latin typeface="Cambria Math" panose="02040503050406030204" pitchFamily="18" charset="0"/>
                          </a:rPr>
                          <m:t>2</m:t>
                        </m:r>
                      </m:sup>
                    </m:sSup>
                  </m:oMath>
                </a14:m>
                <a:endParaRPr lang="es-MX" dirty="0"/>
              </a:p>
              <a:p>
                <a:pPr marL="0" indent="0">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749" t="-872"/>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3532691" y="4866698"/>
            <a:ext cx="4324954" cy="1581371"/>
          </a:xfrm>
          <a:prstGeom prst="rect">
            <a:avLst/>
          </a:prstGeom>
        </p:spPr>
      </p:pic>
    </p:spTree>
    <p:extLst>
      <p:ext uri="{BB962C8B-B14F-4D97-AF65-F5344CB8AC3E}">
        <p14:creationId xmlns:p14="http://schemas.microsoft.com/office/powerpoint/2010/main" val="31758562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704768" y="452718"/>
            <a:ext cx="9404723" cy="1400530"/>
          </a:xfrm>
        </p:spPr>
        <p:txBody>
          <a:bodyPr/>
          <a:lstStyle/>
          <a:p>
            <a:pPr algn="ctr"/>
            <a:r>
              <a:rPr lang="es-MX" dirty="0" smtClean="0"/>
              <a:t>Solución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p:txBody>
              <a:bodyPr/>
              <a:lstStyle/>
              <a:p>
                <a:pPr marL="0" indent="0">
                  <a:buNone/>
                </a:pPr>
                <a:r>
                  <a:rPr lang="es-MX" dirty="0" smtClean="0"/>
                  <a:t>Multiplicando </a:t>
                </a:r>
                <a14:m>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𝑄</m:t>
                        </m:r>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2</m:t>
                        </m:r>
                      </m:den>
                    </m:f>
                  </m:oMath>
                </a14:m>
                <a:endParaRPr lang="es-MX" b="0" i="1" dirty="0" smtClean="0">
                  <a:latin typeface="Cambria Math" panose="02040503050406030204" pitchFamily="18" charset="0"/>
                </a:endParaRPr>
              </a:p>
              <a:p>
                <a:pPr marL="0" indent="0">
                  <a:buNone/>
                </a:pPr>
                <a:r>
                  <a:rPr lang="es-MX" i="0" dirty="0" smtClean="0">
                    <a:latin typeface="+mj-lt"/>
                  </a:rPr>
                  <a:t>Calculando</a:t>
                </a:r>
                <a:endParaRPr lang="es-MX"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𝐼</m:t>
                      </m:r>
                      <m:r>
                        <a:rPr lang="es-MX" i="1">
                          <a:latin typeface="Cambria Math" panose="02040503050406030204" pitchFamily="18" charset="0"/>
                        </a:rPr>
                        <m:t>+</m:t>
                      </m:r>
                      <m:r>
                        <a:rPr lang="es-MX" i="1">
                          <a:latin typeface="Cambria Math" panose="02040503050406030204" pitchFamily="18" charset="0"/>
                        </a:rPr>
                        <m:t>𝑄</m:t>
                      </m:r>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r>
                                <a:rPr lang="es-MX" i="1">
                                  <a:latin typeface="Cambria Math" panose="02040503050406030204" pitchFamily="18" charset="0"/>
                                </a:rPr>
                                <m:t>𝑄</m:t>
                              </m:r>
                            </m:e>
                            <m:sup>
                              <m:r>
                                <a:rPr lang="es-MX" i="1">
                                  <a:latin typeface="Cambria Math" panose="02040503050406030204" pitchFamily="18" charset="0"/>
                                </a:rPr>
                                <m:t>2</m:t>
                              </m:r>
                            </m:sup>
                          </m:sSup>
                        </m:num>
                        <m:den>
                          <m:r>
                            <a:rPr lang="es-MX" i="1">
                              <a:latin typeface="Cambria Math" panose="02040503050406030204" pitchFamily="18" charset="0"/>
                            </a:rPr>
                            <m:t>2</m:t>
                          </m:r>
                        </m:den>
                      </m:f>
                    </m:oMath>
                  </m:oMathPara>
                </a14:m>
                <a:endParaRPr lang="es-MX" dirty="0" smtClean="0"/>
              </a:p>
              <a:p>
                <a:pPr marL="0" indent="0">
                  <a:buNone/>
                </a:pPr>
                <a:r>
                  <a:rPr lang="es-MX" dirty="0" smtClean="0"/>
                  <a:t>Finalmente multiplicando esta matriz por el estado inicial</a:t>
                </a: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r>
                        <a:rPr lang="es-MX" i="1">
                          <a:latin typeface="Cambria Math" panose="02040503050406030204" pitchFamily="18" charset="0"/>
                        </a:rPr>
                        <m:t>=(0,0,1,0,0)</m:t>
                      </m:r>
                    </m:oMath>
                  </m:oMathPara>
                </a14:m>
                <a:endParaRPr lang="es-MX" dirty="0" smtClean="0"/>
              </a:p>
              <a:p>
                <a:pPr marL="0" indent="0">
                  <a:buNone/>
                </a:pP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rPr>
                        <m:t>⟹</m:t>
                      </m:r>
                      <m:r>
                        <a:rPr lang="es-MX" sz="1600" i="1">
                          <a:latin typeface="Cambria Math" panose="02040503050406030204" pitchFamily="18" charset="0"/>
                        </a:rPr>
                        <m:t>𝜋</m:t>
                      </m:r>
                      <m:r>
                        <a:rPr lang="es-MX" sz="1600" i="1">
                          <a:latin typeface="Cambria Math" panose="02040503050406030204" pitchFamily="18" charset="0"/>
                        </a:rPr>
                        <m:t>(1)≈(0.375, −0.75, 1.75, −0.75, 0.375)</m:t>
                      </m:r>
                    </m:oMath>
                  </m:oMathPara>
                </a14:m>
                <a:endParaRPr lang="es-MX" dirty="0"/>
              </a:p>
              <a:p>
                <a:pPr marL="0" indent="0">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blipFill>
                <a:blip r:embed="rId2"/>
                <a:stretch>
                  <a:fillRect l="-1248"/>
                </a:stretch>
              </a:blipFill>
            </p:spPr>
            <p:txBody>
              <a:bodyPr/>
              <a:lstStyle/>
              <a:p>
                <a:r>
                  <a:rPr lang="es-MX">
                    <a:noFill/>
                  </a:rPr>
                  <a:t> </a:t>
                </a:r>
              </a:p>
            </p:txBody>
          </p:sp>
        </mc:Fallback>
      </mc:AlternateContent>
      <p:pic>
        <p:nvPicPr>
          <p:cNvPr id="8" name="Marcador de contenido 7"/>
          <p:cNvPicPr>
            <a:picLocks noGrp="1" noChangeAspect="1"/>
          </p:cNvPicPr>
          <p:nvPr>
            <p:ph sz="half" idx="2"/>
          </p:nvPr>
        </p:nvPicPr>
        <p:blipFill>
          <a:blip r:embed="rId3"/>
          <a:stretch>
            <a:fillRect/>
          </a:stretch>
        </p:blipFill>
        <p:spPr>
          <a:xfrm>
            <a:off x="6532552" y="1956911"/>
            <a:ext cx="4395788" cy="1455929"/>
          </a:xfrm>
          <a:prstGeom prst="rect">
            <a:avLst/>
          </a:prstGeom>
        </p:spPr>
      </p:pic>
      <p:pic>
        <p:nvPicPr>
          <p:cNvPr id="11" name="Imagen 10"/>
          <p:cNvPicPr>
            <a:picLocks noChangeAspect="1"/>
          </p:cNvPicPr>
          <p:nvPr/>
        </p:nvPicPr>
        <p:blipFill>
          <a:blip r:embed="rId4"/>
          <a:stretch>
            <a:fillRect/>
          </a:stretch>
        </p:blipFill>
        <p:spPr>
          <a:xfrm>
            <a:off x="5784370" y="3412840"/>
            <a:ext cx="5892152" cy="1305143"/>
          </a:xfrm>
          <a:prstGeom prst="rect">
            <a:avLst/>
          </a:prstGeom>
        </p:spPr>
      </p:pic>
      <p:pic>
        <p:nvPicPr>
          <p:cNvPr id="12" name="Imagen 11"/>
          <p:cNvPicPr>
            <a:picLocks noChangeAspect="1"/>
          </p:cNvPicPr>
          <p:nvPr/>
        </p:nvPicPr>
        <p:blipFill>
          <a:blip r:embed="rId5"/>
          <a:stretch>
            <a:fillRect/>
          </a:stretch>
        </p:blipFill>
        <p:spPr>
          <a:xfrm>
            <a:off x="5407130" y="4717983"/>
            <a:ext cx="6646632" cy="1455929"/>
          </a:xfrm>
          <a:prstGeom prst="rect">
            <a:avLst/>
          </a:prstGeom>
        </p:spPr>
      </p:pic>
      <p:sp>
        <p:nvSpPr>
          <p:cNvPr id="13" name="Rectángulo 12"/>
          <p:cNvSpPr/>
          <p:nvPr/>
        </p:nvSpPr>
        <p:spPr>
          <a:xfrm>
            <a:off x="2931090" y="4434214"/>
            <a:ext cx="613776" cy="1878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p:cNvSpPr/>
          <p:nvPr/>
        </p:nvSpPr>
        <p:spPr>
          <a:xfrm>
            <a:off x="4047994" y="4436302"/>
            <a:ext cx="551144" cy="18580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uadroTexto 14"/>
          <p:cNvSpPr txBox="1"/>
          <p:nvPr/>
        </p:nvSpPr>
        <p:spPr>
          <a:xfrm>
            <a:off x="2931090" y="5547183"/>
            <a:ext cx="1668048" cy="646331"/>
          </a:xfrm>
          <a:prstGeom prst="rect">
            <a:avLst/>
          </a:prstGeom>
          <a:noFill/>
          <a:ln w="28575">
            <a:solidFill>
              <a:schemeClr val="accent1"/>
            </a:solidFill>
          </a:ln>
        </p:spPr>
        <p:txBody>
          <a:bodyPr wrap="square" rtlCol="0">
            <a:spAutoFit/>
          </a:bodyPr>
          <a:lstStyle/>
          <a:p>
            <a:r>
              <a:rPr lang="es-MX" dirty="0" smtClean="0"/>
              <a:t>Probabilidades negativas</a:t>
            </a:r>
            <a:endParaRPr lang="es-MX" dirty="0"/>
          </a:p>
        </p:txBody>
      </p:sp>
      <mc:AlternateContent xmlns:mc="http://schemas.openxmlformats.org/markup-compatibility/2006" xmlns:a14="http://schemas.microsoft.com/office/drawing/2010/main">
        <mc:Choice Requires="a14">
          <p:sp>
            <p:nvSpPr>
              <p:cNvPr id="16" name="CuadroTexto 15"/>
              <p:cNvSpPr txBox="1"/>
              <p:nvPr/>
            </p:nvSpPr>
            <p:spPr>
              <a:xfrm>
                <a:off x="2618253" y="5097221"/>
                <a:ext cx="2419609" cy="369332"/>
              </a:xfrm>
              <a:prstGeom prst="rect">
                <a:avLst/>
              </a:prstGeom>
              <a:noFill/>
              <a:ln w="28575">
                <a:solidFill>
                  <a:schemeClr val="accent1"/>
                </a:solidFill>
              </a:ln>
            </p:spPr>
            <p:txBody>
              <a:bodyPr wrap="square" rtlCol="0">
                <a:spAutoFit/>
              </a:bodyPr>
              <a:lstStyle/>
              <a:p>
                <a:r>
                  <a:rPr lang="es-MX" dirty="0" smtClean="0"/>
                  <a:t>Probabilidades </a:t>
                </a:r>
                <a14:m>
                  <m:oMath xmlns:m="http://schemas.openxmlformats.org/officeDocument/2006/math">
                    <m:r>
                      <a:rPr lang="es-MX" i="1" dirty="0" smtClean="0">
                        <a:latin typeface="Cambria Math" panose="02040503050406030204" pitchFamily="18" charset="0"/>
                      </a:rPr>
                      <m:t>&gt;1</m:t>
                    </m:r>
                  </m:oMath>
                </a14:m>
                <a:endParaRPr lang="es-MX" dirty="0"/>
              </a:p>
            </p:txBody>
          </p:sp>
        </mc:Choice>
        <mc:Fallback xmlns="">
          <p:sp>
            <p:nvSpPr>
              <p:cNvPr id="16" name="CuadroTexto 15"/>
              <p:cNvSpPr txBox="1">
                <a:spLocks noRot="1" noChangeAspect="1" noMove="1" noResize="1" noEditPoints="1" noAdjustHandles="1" noChangeArrowheads="1" noChangeShapeType="1" noTextEdit="1"/>
              </p:cNvSpPr>
              <p:nvPr/>
            </p:nvSpPr>
            <p:spPr>
              <a:xfrm>
                <a:off x="2618253" y="5097221"/>
                <a:ext cx="2419609" cy="369332"/>
              </a:xfrm>
              <a:prstGeom prst="rect">
                <a:avLst/>
              </a:prstGeom>
              <a:blipFill>
                <a:blip r:embed="rId6"/>
                <a:stretch>
                  <a:fillRect l="-1746" t="-4545" b="-18182"/>
                </a:stretch>
              </a:blipFill>
              <a:ln w="28575">
                <a:solidFill>
                  <a:schemeClr val="accent1"/>
                </a:solidFill>
              </a:ln>
            </p:spPr>
            <p:txBody>
              <a:bodyPr/>
              <a:lstStyle/>
              <a:p>
                <a:r>
                  <a:rPr lang="es-MX">
                    <a:noFill/>
                  </a:rPr>
                  <a:t> </a:t>
                </a:r>
              </a:p>
            </p:txBody>
          </p:sp>
        </mc:Fallback>
      </mc:AlternateContent>
      <p:sp>
        <p:nvSpPr>
          <p:cNvPr id="17" name="Rectángulo 16"/>
          <p:cNvSpPr/>
          <p:nvPr/>
        </p:nvSpPr>
        <p:spPr>
          <a:xfrm>
            <a:off x="3608122" y="4436302"/>
            <a:ext cx="439872" cy="18580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5" name="Conector angular 24"/>
          <p:cNvCxnSpPr/>
          <p:nvPr/>
        </p:nvCxnSpPr>
        <p:spPr>
          <a:xfrm rot="5400000">
            <a:off x="2460412" y="5092783"/>
            <a:ext cx="1248245" cy="306888"/>
          </a:xfrm>
          <a:prstGeom prst="bentConnector4">
            <a:avLst>
              <a:gd name="adj1" fmla="val 28774"/>
              <a:gd name="adj2" fmla="val 30662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p:cNvCxnSpPr/>
          <p:nvPr/>
        </p:nvCxnSpPr>
        <p:spPr>
          <a:xfrm rot="16200000" flipH="1">
            <a:off x="3837230" y="5108441"/>
            <a:ext cx="1248245" cy="275572"/>
          </a:xfrm>
          <a:prstGeom prst="bentConnector4">
            <a:avLst>
              <a:gd name="adj1" fmla="val 28137"/>
              <a:gd name="adj2" fmla="val 30414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17" idx="2"/>
            <a:endCxn id="16" idx="0"/>
          </p:cNvCxnSpPr>
          <p:nvPr/>
        </p:nvCxnSpPr>
        <p:spPr>
          <a:xfrm>
            <a:off x="3828058" y="4622104"/>
            <a:ext cx="0" cy="475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6721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6" presetClass="entr" presetSubtype="16"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1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down)">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circle(in)">
                                      <p:cBhvr>
                                        <p:cTn id="46" dur="1000"/>
                                        <p:tgtEl>
                                          <p:spTgt spid="13"/>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circle(in)">
                                      <p:cBhvr>
                                        <p:cTn id="49" dur="1000"/>
                                        <p:tgtEl>
                                          <p:spTgt spid="14"/>
                                        </p:tgtEl>
                                      </p:cBhvr>
                                    </p:animEffect>
                                  </p:childTnLst>
                                </p:cTn>
                              </p:par>
                              <p:par>
                                <p:cTn id="50" presetID="6" presetClass="entr" presetSubtype="16"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circle(in)">
                                      <p:cBhvr>
                                        <p:cTn id="52" dur="1000"/>
                                        <p:tgtEl>
                                          <p:spTgt spid="25"/>
                                        </p:tgtEl>
                                      </p:cBhvr>
                                    </p:animEffect>
                                  </p:childTnLst>
                                </p:cTn>
                              </p:par>
                              <p:par>
                                <p:cTn id="53" presetID="6" presetClass="entr" presetSubtype="16"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circle(in)">
                                      <p:cBhvr>
                                        <p:cTn id="55" dur="1000"/>
                                        <p:tgtEl>
                                          <p:spTgt spid="27"/>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circle(in)">
                                      <p:cBhvr>
                                        <p:cTn id="58" dur="10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circle(in)">
                                      <p:cBhvr>
                                        <p:cTn id="63" dur="1000"/>
                                        <p:tgtEl>
                                          <p:spTgt spid="17"/>
                                        </p:tgtEl>
                                      </p:cBhvr>
                                    </p:animEffect>
                                  </p:childTnLst>
                                </p:cTn>
                              </p:par>
                              <p:par>
                                <p:cTn id="64" presetID="6" presetClass="entr" presetSubtype="16"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circle(in)">
                                      <p:cBhvr>
                                        <p:cTn id="66" dur="1000"/>
                                        <p:tgtEl>
                                          <p:spTgt spid="31"/>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circle(in)">
                                      <p:cBhvr>
                                        <p:cTn id="6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MX" dirty="0" smtClean="0"/>
              <a:t>¿Qué es la deriva genética?</a:t>
            </a:r>
            <a:endParaRPr lang="es-MX" dirty="0"/>
          </a:p>
        </p:txBody>
      </p:sp>
      <p:sp>
        <p:nvSpPr>
          <p:cNvPr id="5" name="Marcador de contenido 4"/>
          <p:cNvSpPr>
            <a:spLocks noGrp="1"/>
          </p:cNvSpPr>
          <p:nvPr>
            <p:ph sz="half" idx="1"/>
          </p:nvPr>
        </p:nvSpPr>
        <p:spPr/>
        <p:txBody>
          <a:bodyPr/>
          <a:lstStyle/>
          <a:p>
            <a:pPr marL="0" indent="0">
              <a:buNone/>
            </a:pPr>
            <a:r>
              <a:rPr lang="es-MX" dirty="0" smtClean="0"/>
              <a:t>La deriva genética es un fenómeno que ocurre en poblaciones finitas, donde las frecuencias alélicas (la proporción de diferentes versiones de un gen) cambian de manera aleatoria a lo largo del tiempo. Este proceso se da sin que haya selección natural (sin que un alelo sea más favorable que otro), simplemente por azar.</a:t>
            </a:r>
          </a:p>
          <a:p>
            <a:pPr marL="0" indent="0">
              <a:buNone/>
            </a:pPr>
            <a:endParaRPr lang="es-MX" dirty="0"/>
          </a:p>
        </p:txBody>
      </p:sp>
      <p:pic>
        <p:nvPicPr>
          <p:cNvPr id="1030" name="Picture 6" descr="Imagen generada"/>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752306" y="2055813"/>
            <a:ext cx="4200525" cy="4200525"/>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4"/>
          <p:cNvSpPr txBox="1">
            <a:spLocks/>
          </p:cNvSpPr>
          <p:nvPr/>
        </p:nvSpPr>
        <p:spPr>
          <a:xfrm>
            <a:off x="1255712" y="2212975"/>
            <a:ext cx="4396339" cy="41957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buFont typeface="Wingdings 3" charset="2"/>
              <a:buNone/>
            </a:pPr>
            <a:r>
              <a:rPr lang="es-MX" dirty="0" smtClean="0"/>
              <a:t>En las poblaciones grandes, este efecto es pequeño y a menudo ignorado porque los efectos aleatorios se "suavizan" por la gran cantidad de individuos. Sin embargo, en poblaciones pequeñas, los cambios aleatorios pueden tener un gran impacto en la evolución de las especies. La deriva genética puede llevar a la fijación de un alelo (es decir, que toda la población tenga una sola variante genética) o a la pérdida de diversidad genética debido a la aleatoriedad de las muertes y reproducciones.</a:t>
            </a:r>
          </a:p>
          <a:p>
            <a:pPr marL="0" indent="0">
              <a:buFont typeface="Wingdings 3" charset="2"/>
              <a:buNone/>
            </a:pPr>
            <a:endParaRPr lang="es-MX" dirty="0"/>
          </a:p>
        </p:txBody>
      </p:sp>
    </p:spTree>
    <p:extLst>
      <p:ext uri="{BB962C8B-B14F-4D97-AF65-F5344CB8AC3E}">
        <p14:creationId xmlns:p14="http://schemas.microsoft.com/office/powerpoint/2010/main" val="392904174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down)">
                                      <p:cBhvr>
                                        <p:cTn id="10" dur="500"/>
                                        <p:tgtEl>
                                          <p:spTgt spid="5">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barn(inVertical)">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xit" presetSubtype="32" fill="hold" grpId="1" nodeType="clickEffect">
                                  <p:stCondLst>
                                    <p:cond delay="0"/>
                                  </p:stCondLst>
                                  <p:childTnLst>
                                    <p:animEffect transition="out" filter="circle(out)">
                                      <p:cBhvr>
                                        <p:cTn id="17" dur="1000"/>
                                        <p:tgtEl>
                                          <p:spTgt spid="5">
                                            <p:txEl>
                                              <p:pRg st="0" end="0"/>
                                            </p:txEl>
                                          </p:spTgt>
                                        </p:tgtEl>
                                      </p:cBhvr>
                                    </p:animEffect>
                                    <p:set>
                                      <p:cBhvr>
                                        <p:cTn id="18" dur="1" fill="hold">
                                          <p:stCondLst>
                                            <p:cond delay="999"/>
                                          </p:stCondLst>
                                        </p:cTn>
                                        <p:tgtEl>
                                          <p:spTgt spid="5">
                                            <p:txEl>
                                              <p:pRg st="0" end="0"/>
                                            </p:txEl>
                                          </p:spTgt>
                                        </p:tgtEl>
                                        <p:attrNameLst>
                                          <p:attrName>style.visibility</p:attrName>
                                        </p:attrNameLst>
                                      </p:cBhvr>
                                      <p:to>
                                        <p:strVal val="hidden"/>
                                      </p:to>
                                    </p:se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5" grpId="1"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pPr algn="ctr"/>
            <a:r>
              <a:rPr lang="es-MX" dirty="0" smtClean="0"/>
              <a:t>Ejemplo para simular</a:t>
            </a:r>
            <a:endParaRPr lang="es-MX" dirty="0"/>
          </a:p>
        </p:txBody>
      </p:sp>
      <mc:AlternateContent xmlns:mc="http://schemas.openxmlformats.org/markup-compatibility/2006">
        <mc:Choice xmlns:a14="http://schemas.microsoft.com/office/drawing/2010/main" Requires="a14">
          <p:sp>
            <p:nvSpPr>
              <p:cNvPr id="6" name="Marcador de contenido 5"/>
              <p:cNvSpPr>
                <a:spLocks noGrp="1"/>
              </p:cNvSpPr>
              <p:nvPr>
                <p:ph idx="1"/>
              </p:nvPr>
            </p:nvSpPr>
            <p:spPr/>
            <p:txBody>
              <a:bodyPr/>
              <a:lstStyle/>
              <a:p>
                <a:pPr marL="0" indent="0">
                  <a:buNone/>
                </a:pPr>
                <a:r>
                  <a:rPr lang="es-MX" dirty="0" smtClean="0"/>
                  <a:t>Supongamos lo siguiente</a:t>
                </a:r>
              </a:p>
              <a:p>
                <a:r>
                  <a:rPr lang="es-MX" dirty="0" smtClean="0"/>
                  <a:t>Tenemos una población de N=500 inicial dividido entre hombres y mujeres</a:t>
                </a:r>
              </a:p>
              <a:p>
                <a:r>
                  <a:rPr lang="es-MX" dirty="0" smtClean="0"/>
                  <a:t>Proporción de hombres de </a:t>
                </a:r>
                <a14:m>
                  <m:oMath xmlns:m="http://schemas.openxmlformats.org/officeDocument/2006/math">
                    <m:r>
                      <a:rPr lang="es-MX" b="0" i="1" smtClean="0">
                        <a:latin typeface="Cambria Math" panose="02040503050406030204" pitchFamily="18" charset="0"/>
                      </a:rPr>
                      <m:t>49.06%</m:t>
                    </m:r>
                  </m:oMath>
                </a14:m>
                <a:endParaRPr lang="es-MX" b="0" dirty="0" smtClean="0"/>
              </a:p>
              <a:p>
                <a:r>
                  <a:rPr lang="es-MX" dirty="0" smtClean="0"/>
                  <a:t>Proporción de mujeres de </a:t>
                </a:r>
                <a14:m>
                  <m:oMath xmlns:m="http://schemas.openxmlformats.org/officeDocument/2006/math">
                    <m:r>
                      <a:rPr lang="es-MX" b="0" i="1" smtClean="0">
                        <a:latin typeface="Cambria Math" panose="02040503050406030204" pitchFamily="18" charset="0"/>
                      </a:rPr>
                      <m:t>50.94%</m:t>
                    </m:r>
                  </m:oMath>
                </a14:m>
                <a:endParaRPr lang="es-MX" dirty="0" smtClean="0"/>
              </a:p>
              <a:p>
                <a:r>
                  <a:rPr lang="es-MX" dirty="0" smtClean="0"/>
                  <a:t>Tasa de crecimiento de la población de </a:t>
                </a:r>
                <a14:m>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𝑒</m:t>
                        </m:r>
                      </m:e>
                      <m:sup>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𝑓𝑒𝑟𝑡𝑖𝑙𝑖𝑑𝑎𝑑</m:t>
                            </m:r>
                          </m:den>
                        </m:f>
                      </m:sup>
                    </m:sSup>
                  </m:oMath>
                </a14:m>
                <a:endParaRPr lang="es-MX" b="0" dirty="0" smtClean="0"/>
              </a:p>
              <a:p>
                <a:r>
                  <a:rPr lang="es-MX" dirty="0" smtClean="0"/>
                  <a:t>Fertilidad de </a:t>
                </a:r>
                <a14:m>
                  <m:oMath xmlns:m="http://schemas.openxmlformats.org/officeDocument/2006/math">
                    <m:r>
                      <a:rPr lang="es-MX" i="1" dirty="0" smtClean="0">
                        <a:latin typeface="Cambria Math" panose="02040503050406030204" pitchFamily="18" charset="0"/>
                      </a:rPr>
                      <m:t>0.078</m:t>
                    </m:r>
                  </m:oMath>
                </a14:m>
                <a:endParaRPr lang="es-MX" dirty="0" smtClean="0"/>
              </a:p>
              <a:p>
                <a:pPr marL="0" indent="0">
                  <a:buNone/>
                </a:pPr>
                <a:r>
                  <a:rPr lang="es-MX" dirty="0" smtClean="0"/>
                  <a:t>¿Cuál será la población total alrededor del año 250 después de haber comenzado la simulación?</a:t>
                </a:r>
              </a:p>
              <a:p>
                <a:pPr marL="0" indent="0">
                  <a:buNone/>
                </a:pPr>
                <a:r>
                  <a:rPr lang="es-MX" dirty="0" smtClean="0"/>
                  <a:t>¿Cuántos hombres y cuantas mujeres habrá?</a:t>
                </a:r>
              </a:p>
              <a:p>
                <a:pPr marL="0" indent="0">
                  <a:buNone/>
                </a:pPr>
                <a:endParaRPr lang="es-MX" dirty="0" smtClean="0"/>
              </a:p>
              <a:p>
                <a:pPr marL="0" indent="0">
                  <a:buNone/>
                </a:pPr>
                <a:endParaRPr lang="es-MX" dirty="0"/>
              </a:p>
            </p:txBody>
          </p:sp>
        </mc:Choice>
        <mc:Fallback>
          <p:sp>
            <p:nvSpPr>
              <p:cNvPr id="6" name="Marcador de contenido 5"/>
              <p:cNvSpPr>
                <a:spLocks noGrp="1" noRot="1" noChangeAspect="1" noMove="1" noResize="1" noEditPoints="1" noAdjustHandles="1" noChangeArrowheads="1" noChangeShapeType="1" noTextEdit="1"/>
              </p:cNvSpPr>
              <p:nvPr>
                <p:ph idx="1"/>
              </p:nvPr>
            </p:nvSpPr>
            <p:spPr>
              <a:blipFill>
                <a:blip r:embed="rId2"/>
                <a:stretch>
                  <a:fillRect l="-749" t="-872" r="-954" b="-2035"/>
                </a:stretch>
              </a:blipFill>
            </p:spPr>
            <p:txBody>
              <a:bodyPr/>
              <a:lstStyle/>
              <a:p>
                <a:r>
                  <a:rPr lang="es-MX">
                    <a:noFill/>
                  </a:rPr>
                  <a:t> </a:t>
                </a:r>
              </a:p>
            </p:txBody>
          </p:sp>
        </mc:Fallback>
      </mc:AlternateContent>
    </p:spTree>
    <p:extLst>
      <p:ext uri="{BB962C8B-B14F-4D97-AF65-F5344CB8AC3E}">
        <p14:creationId xmlns:p14="http://schemas.microsoft.com/office/powerpoint/2010/main" val="2488017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anim calcmode="lin" valueType="num">
                                      <p:cBhvr>
                                        <p:cTn id="1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1000"/>
                                        <p:tgtEl>
                                          <p:spTgt spid="6">
                                            <p:txEl>
                                              <p:pRg st="4" end="4"/>
                                            </p:txEl>
                                          </p:spTgt>
                                        </p:tgtEl>
                                      </p:cBhvr>
                                    </p:animEffect>
                                    <p:anim calcmode="lin" valueType="num">
                                      <p:cBhvr>
                                        <p:cTn id="3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1000"/>
                                        <p:tgtEl>
                                          <p:spTgt spid="6">
                                            <p:txEl>
                                              <p:pRg st="5" end="5"/>
                                            </p:txEl>
                                          </p:spTgt>
                                        </p:tgtEl>
                                      </p:cBhvr>
                                    </p:animEffect>
                                    <p:anim calcmode="lin" valueType="num">
                                      <p:cBhvr>
                                        <p:cTn id="41"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1000"/>
                                        <p:tgtEl>
                                          <p:spTgt spid="6">
                                            <p:txEl>
                                              <p:pRg st="6" end="6"/>
                                            </p:txEl>
                                          </p:spTgt>
                                        </p:tgtEl>
                                      </p:cBhvr>
                                    </p:animEffect>
                                    <p:anim calcmode="lin" valueType="num">
                                      <p:cBhvr>
                                        <p:cTn id="4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1000"/>
                                        <p:tgtEl>
                                          <p:spTgt spid="6">
                                            <p:txEl>
                                              <p:pRg st="7" end="7"/>
                                            </p:txEl>
                                          </p:spTgt>
                                        </p:tgtEl>
                                      </p:cBhvr>
                                    </p:animEffect>
                                    <p:anim calcmode="lin" valueType="num">
                                      <p:cBhvr>
                                        <p:cTn id="5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half" idx="1"/>
          </p:nvPr>
        </p:nvSpPr>
        <p:spPr/>
        <p:txBody>
          <a:bodyPr>
            <a:normAutofit/>
          </a:bodyPr>
          <a:lstStyle/>
          <a:p>
            <a:pPr marL="0" indent="0">
              <a:buNone/>
            </a:pPr>
            <a:r>
              <a:rPr lang="es-MX" dirty="0"/>
              <a:t>En poblaciones pequeñas, el azar juega un papel muy importante en el cambio de las características de la población, como la frecuencia de un alelo. Esto se debe a que, en una población pequeña, cada evento (muerte o nacimiento) tiene un impacto mucho mayor en la distribución genética de la población que en poblaciones más grandes, donde los efectos del azar se "suavizan" por el gran número de individuos.</a:t>
            </a:r>
          </a:p>
        </p:txBody>
      </p:sp>
      <p:sp>
        <p:nvSpPr>
          <p:cNvPr id="7" name="Título 1"/>
          <p:cNvSpPr>
            <a:spLocks noGrp="1"/>
          </p:cNvSpPr>
          <p:nvPr>
            <p:ph type="title"/>
          </p:nvPr>
        </p:nvSpPr>
        <p:spPr/>
        <p:txBody>
          <a:bodyPr/>
          <a:lstStyle/>
          <a:p>
            <a:pPr marL="0" indent="0" algn="ctr"/>
            <a:r>
              <a:rPr lang="es-MX" dirty="0"/>
              <a:t>¿Por qué se usa el proceso de Moran en poblaciones pequeñas</a:t>
            </a:r>
            <a:r>
              <a:rPr lang="es-MX" dirty="0" smtClean="0"/>
              <a:t>?</a:t>
            </a:r>
          </a:p>
        </p:txBody>
      </p:sp>
      <p:pic>
        <p:nvPicPr>
          <p:cNvPr id="5122" name="Picture 2" descr="Simulaciones de ejemplo de modelo de Moran: mostramos 10 ejecuciones de simulación para cada ∈ s {0, 0.25, 0.5}. El tamaño de la población es N = 1000, la probabilidad de mutación es λ = 0,01 e inicializamos la población A a k = 1. Las líneas discontinuas muestran la media de las ejecuciones de simulación para cada s. No se hizo ningún intento de ejecutar simulaciones en estado estacionario."/>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54675" y="2689951"/>
            <a:ext cx="4395788" cy="29322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stretch>
            <a:fillRect/>
          </a:stretch>
        </p:blipFill>
        <p:spPr>
          <a:xfrm>
            <a:off x="5654675" y="2689951"/>
            <a:ext cx="4344408" cy="2844000"/>
          </a:xfrm>
          <a:prstGeom prst="rect">
            <a:avLst/>
          </a:prstGeom>
        </p:spPr>
      </p:pic>
    </p:spTree>
    <p:extLst>
      <p:ext uri="{BB962C8B-B14F-4D97-AF65-F5344CB8AC3E}">
        <p14:creationId xmlns:p14="http://schemas.microsoft.com/office/powerpoint/2010/main" val="22890401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strips(downLeft)">
                                      <p:cBhvr>
                                        <p:cTn id="10" dur="500"/>
                                        <p:tgtEl>
                                          <p:spTgt spid="5">
                                            <p:txEl>
                                              <p:pRg st="0" end="0"/>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wheel(1)">
                                      <p:cBhvr>
                                        <p:cTn id="21"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Marcador de contenido 4"/>
              <p:cNvSpPr>
                <a:spLocks noGrp="1"/>
              </p:cNvSpPr>
              <p:nvPr>
                <p:ph sz="half" idx="1"/>
              </p:nvPr>
            </p:nvSpPr>
            <p:spPr/>
            <p:txBody>
              <a:bodyPr>
                <a:normAutofit/>
              </a:bodyPr>
              <a:lstStyle/>
              <a:p>
                <a:pPr marL="0" indent="0">
                  <a:buNone/>
                </a:pPr>
                <a:r>
                  <a:rPr lang="es-MX" dirty="0" smtClean="0"/>
                  <a:t>El estado del sistema está determinado por el número de individuos con un alelo específico en la población. Si la población total tiene </a:t>
                </a:r>
                <a14:m>
                  <m:oMath xmlns:m="http://schemas.openxmlformats.org/officeDocument/2006/math">
                    <m:r>
                      <a:rPr lang="es-MX" b="0" i="1" smtClean="0">
                        <a:latin typeface="Cambria Math" panose="02040503050406030204" pitchFamily="18" charset="0"/>
                      </a:rPr>
                      <m:t>𝑁</m:t>
                    </m:r>
                  </m:oMath>
                </a14:m>
                <a:r>
                  <a:rPr lang="es-MX" dirty="0" smtClean="0"/>
                  <a:t> individuos</a:t>
                </a:r>
                <a:r>
                  <a:rPr lang="es-MX" dirty="0"/>
                  <a:t>, los posibles estados son </a:t>
                </a:r>
                <a14:m>
                  <m:oMath xmlns:m="http://schemas.openxmlformats.org/officeDocument/2006/math">
                    <m:r>
                      <a:rPr lang="es-MX" i="1" dirty="0" smtClean="0">
                        <a:latin typeface="Cambria Math" panose="02040503050406030204" pitchFamily="18" charset="0"/>
                      </a:rPr>
                      <m:t>0,1,2,…,</m:t>
                    </m:r>
                    <m:r>
                      <a:rPr lang="es-MX" i="1" dirty="0" smtClean="0">
                        <a:latin typeface="Cambria Math" panose="02040503050406030204" pitchFamily="18" charset="0"/>
                      </a:rPr>
                      <m:t>𝑁</m:t>
                    </m:r>
                  </m:oMath>
                </a14:m>
                <a:r>
                  <a:rPr lang="es-MX" dirty="0"/>
                  <a:t> donde:</a:t>
                </a:r>
              </a:p>
              <a:p>
                <a14:m>
                  <m:oMath xmlns:m="http://schemas.openxmlformats.org/officeDocument/2006/math">
                    <m:r>
                      <a:rPr lang="es-MX" i="1" dirty="0" smtClean="0">
                        <a:latin typeface="Cambria Math" panose="02040503050406030204" pitchFamily="18" charset="0"/>
                      </a:rPr>
                      <m:t>0</m:t>
                    </m:r>
                  </m:oMath>
                </a14:m>
                <a:r>
                  <a:rPr lang="es-MX" dirty="0"/>
                  <a:t> significa que el alelo está ausente en la población (ningún individuo tiene ese alelo).</a:t>
                </a:r>
              </a:p>
              <a:p>
                <a14:m>
                  <m:oMath xmlns:m="http://schemas.openxmlformats.org/officeDocument/2006/math">
                    <m:r>
                      <a:rPr lang="es-MX" b="0" i="1" smtClean="0">
                        <a:latin typeface="Cambria Math" panose="02040503050406030204" pitchFamily="18" charset="0"/>
                      </a:rPr>
                      <m:t>𝑁</m:t>
                    </m:r>
                  </m:oMath>
                </a14:m>
                <a:r>
                  <a:rPr lang="es-MX" dirty="0" smtClean="0"/>
                  <a:t> </a:t>
                </a:r>
                <a:r>
                  <a:rPr lang="es-MX" dirty="0"/>
                  <a:t>significa que todos los individuos en la población tienen el alelo específico.</a:t>
                </a:r>
              </a:p>
            </p:txBody>
          </p:sp>
        </mc:Choice>
        <mc:Fallback xmlns="">
          <p:sp>
            <p:nvSpPr>
              <p:cNvPr id="5" name="Marcador de contenido 4"/>
              <p:cNvSpPr>
                <a:spLocks noGrp="1" noRot="1" noChangeAspect="1" noMove="1" noResize="1" noEditPoints="1" noAdjustHandles="1" noChangeArrowheads="1" noChangeShapeType="1" noTextEdit="1"/>
              </p:cNvSpPr>
              <p:nvPr>
                <p:ph sz="half" idx="1"/>
              </p:nvPr>
            </p:nvSpPr>
            <p:spPr>
              <a:blipFill>
                <a:blip r:embed="rId2"/>
                <a:stretch>
                  <a:fillRect l="-1248" t="-727" r="-1664"/>
                </a:stretch>
              </a:blipFill>
            </p:spPr>
            <p:txBody>
              <a:bodyPr/>
              <a:lstStyle/>
              <a:p>
                <a:r>
                  <a:rPr lang="es-MX">
                    <a:noFill/>
                  </a:rPr>
                  <a:t> </a:t>
                </a:r>
              </a:p>
            </p:txBody>
          </p:sp>
        </mc:Fallback>
      </mc:AlternateContent>
      <p:sp>
        <p:nvSpPr>
          <p:cNvPr id="6" name="Título 1"/>
          <p:cNvSpPr>
            <a:spLocks noGrp="1"/>
          </p:cNvSpPr>
          <p:nvPr>
            <p:ph type="title"/>
          </p:nvPr>
        </p:nvSpPr>
        <p:spPr/>
        <p:txBody>
          <a:bodyPr/>
          <a:lstStyle/>
          <a:p>
            <a:pPr algn="ctr"/>
            <a:r>
              <a:rPr lang="es-MX" dirty="0" smtClean="0"/>
              <a:t>Estados del sistema:</a:t>
            </a:r>
            <a:endParaRPr lang="es-MX" dirty="0"/>
          </a:p>
        </p:txBody>
      </p:sp>
      <p:pic>
        <p:nvPicPr>
          <p:cNvPr id="11" name="Marcador de contenido 10"/>
          <p:cNvPicPr>
            <a:picLocks noGrp="1" noChangeAspect="1"/>
          </p:cNvPicPr>
          <p:nvPr>
            <p:ph sz="half" idx="2"/>
          </p:nvPr>
        </p:nvPicPr>
        <p:blipFill rotWithShape="1">
          <a:blip r:embed="rId3"/>
          <a:srcRect t="37764"/>
          <a:stretch/>
        </p:blipFill>
        <p:spPr>
          <a:xfrm>
            <a:off x="5655046" y="3326771"/>
            <a:ext cx="4395788" cy="1663370"/>
          </a:xfrm>
          <a:prstGeom prst="rect">
            <a:avLst/>
          </a:prstGeom>
        </p:spPr>
      </p:pic>
      <p:sp>
        <p:nvSpPr>
          <p:cNvPr id="12" name="Elipse 11"/>
          <p:cNvSpPr/>
          <p:nvPr/>
        </p:nvSpPr>
        <p:spPr>
          <a:xfrm>
            <a:off x="5824728" y="3858768"/>
            <a:ext cx="448056" cy="512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p:cNvSpPr/>
          <p:nvPr/>
        </p:nvSpPr>
        <p:spPr>
          <a:xfrm>
            <a:off x="6830568" y="3858768"/>
            <a:ext cx="486712" cy="512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p:cNvSpPr/>
          <p:nvPr/>
        </p:nvSpPr>
        <p:spPr>
          <a:xfrm>
            <a:off x="9101328" y="3858768"/>
            <a:ext cx="448056" cy="512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7951767" y="3858768"/>
            <a:ext cx="448056" cy="512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p:cNvSpPr txBox="1"/>
          <p:nvPr/>
        </p:nvSpPr>
        <p:spPr>
          <a:xfrm>
            <a:off x="5129784" y="5333008"/>
            <a:ext cx="1837944" cy="923330"/>
          </a:xfrm>
          <a:prstGeom prst="rect">
            <a:avLst/>
          </a:prstGeom>
          <a:noFill/>
        </p:spPr>
        <p:txBody>
          <a:bodyPr wrap="square" rtlCol="0">
            <a:spAutoFit/>
          </a:bodyPr>
          <a:lstStyle/>
          <a:p>
            <a:pPr algn="ctr"/>
            <a:r>
              <a:rPr lang="es-MX" dirty="0" smtClean="0"/>
              <a:t>Ningún individuo tiene el alelo</a:t>
            </a:r>
            <a:endParaRPr lang="es-MX" dirty="0"/>
          </a:p>
        </p:txBody>
      </p:sp>
      <p:sp>
        <p:nvSpPr>
          <p:cNvPr id="19" name="CuadroTexto 18"/>
          <p:cNvSpPr txBox="1"/>
          <p:nvPr/>
        </p:nvSpPr>
        <p:spPr>
          <a:xfrm>
            <a:off x="9101328" y="1646581"/>
            <a:ext cx="1837944" cy="1477328"/>
          </a:xfrm>
          <a:prstGeom prst="rect">
            <a:avLst/>
          </a:prstGeom>
          <a:noFill/>
        </p:spPr>
        <p:txBody>
          <a:bodyPr wrap="square" rtlCol="0">
            <a:spAutoFit/>
          </a:bodyPr>
          <a:lstStyle/>
          <a:p>
            <a:pPr algn="ctr"/>
            <a:r>
              <a:rPr lang="es-MX" dirty="0" smtClean="0"/>
              <a:t>Todos los individuos tienen ese alelo en especifico</a:t>
            </a:r>
            <a:endParaRPr lang="es-MX" dirty="0"/>
          </a:p>
        </p:txBody>
      </p:sp>
      <p:cxnSp>
        <p:nvCxnSpPr>
          <p:cNvPr id="21" name="Conector angular 20"/>
          <p:cNvCxnSpPr>
            <a:stCxn id="19" idx="2"/>
            <a:endCxn id="16" idx="6"/>
          </p:cNvCxnSpPr>
          <p:nvPr/>
        </p:nvCxnSpPr>
        <p:spPr>
          <a:xfrm rot="5400000">
            <a:off x="9289397" y="3383896"/>
            <a:ext cx="990891" cy="47091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13" idx="0"/>
            <a:endCxn id="12" idx="4"/>
          </p:cNvCxnSpPr>
          <p:nvPr/>
        </p:nvCxnSpPr>
        <p:spPr>
          <a:xfrm flipV="1">
            <a:off x="6048756" y="4370832"/>
            <a:ext cx="0" cy="962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398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strips(downLeft)">
                                      <p:cBhvr>
                                        <p:cTn id="13" dur="250"/>
                                        <p:tgtEl>
                                          <p:spTgt spid="5">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strips(downLeft)">
                                      <p:cBhvr>
                                        <p:cTn id="30" dur="250"/>
                                        <p:tgtEl>
                                          <p:spTgt spid="5">
                                            <p:txEl>
                                              <p:pRg st="1" end="1"/>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p:tgtEl>
                                          <p:spTgt spid="13"/>
                                        </p:tgtEl>
                                        <p:attrNameLst>
                                          <p:attrName>ppt_y</p:attrName>
                                        </p:attrNameLst>
                                      </p:cBhvr>
                                      <p:tavLst>
                                        <p:tav tm="0">
                                          <p:val>
                                            <p:strVal val="#ppt_y+#ppt_h*1.125000"/>
                                          </p:val>
                                        </p:tav>
                                        <p:tav tm="100000">
                                          <p:val>
                                            <p:strVal val="#ppt_y"/>
                                          </p:val>
                                        </p:tav>
                                      </p:tavLst>
                                    </p:anim>
                                    <p:animEffect transition="in" filter="wipe(up)">
                                      <p:cBhvr>
                                        <p:cTn id="34" dur="500"/>
                                        <p:tgtEl>
                                          <p:spTgt spid="13"/>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par>
                          <p:cTn id="38" fill="hold">
                            <p:stCondLst>
                              <p:cond delay="500"/>
                            </p:stCondLst>
                            <p:childTnLst>
                              <p:par>
                                <p:cTn id="39" presetID="18" presetClass="entr" presetSubtype="12" fill="hold" grpId="0" nodeType="after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strips(downLeft)">
                                      <p:cBhvr>
                                        <p:cTn id="41" dur="250"/>
                                        <p:tgtEl>
                                          <p:spTgt spid="5">
                                            <p:txEl>
                                              <p:pRg st="2" end="2"/>
                                            </p:txEl>
                                          </p:spTgt>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p:tgtEl>
                                          <p:spTgt spid="19"/>
                                        </p:tgtEl>
                                        <p:attrNameLst>
                                          <p:attrName>ppt_y</p:attrName>
                                        </p:attrNameLst>
                                      </p:cBhvr>
                                      <p:tavLst>
                                        <p:tav tm="0">
                                          <p:val>
                                            <p:strVal val="#ppt_y+#ppt_h*1.125000"/>
                                          </p:val>
                                        </p:tav>
                                        <p:tav tm="100000">
                                          <p:val>
                                            <p:strVal val="#ppt_y"/>
                                          </p:val>
                                        </p:tav>
                                      </p:tavLst>
                                    </p:anim>
                                    <p:animEffect transition="in" filter="wipe(up)">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12" grpId="0" animBg="1"/>
      <p:bldP spid="15" grpId="0" animBg="1"/>
      <p:bldP spid="16" grpId="0" animBg="1"/>
      <p:bldP spid="17" grpId="0" animBg="1"/>
      <p:bldP spid="1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Marcador de contenido 10"/>
          <p:cNvPicPr>
            <a:picLocks noGrp="1" noChangeAspect="1"/>
          </p:cNvPicPr>
          <p:nvPr>
            <p:ph sz="half" idx="2"/>
          </p:nvPr>
        </p:nvPicPr>
        <p:blipFill rotWithShape="1">
          <a:blip r:embed="rId2"/>
          <a:srcRect t="37764"/>
          <a:stretch/>
        </p:blipFill>
        <p:spPr>
          <a:xfrm>
            <a:off x="5654675" y="3095788"/>
            <a:ext cx="4395788" cy="1663375"/>
          </a:xfrm>
          <a:prstGeom prst="rect">
            <a:avLst/>
          </a:prstGeom>
        </p:spPr>
      </p:pic>
      <mc:AlternateContent xmlns:mc="http://schemas.openxmlformats.org/markup-compatibility/2006" xmlns:a14="http://schemas.microsoft.com/office/drawing/2010/main">
        <mc:Choice Requires="a14">
          <p:sp>
            <p:nvSpPr>
              <p:cNvPr id="5" name="Marcador de contenido 4"/>
              <p:cNvSpPr>
                <a:spLocks noGrp="1"/>
              </p:cNvSpPr>
              <p:nvPr>
                <p:ph sz="half" idx="1"/>
              </p:nvPr>
            </p:nvSpPr>
            <p:spPr/>
            <p:txBody>
              <a:bodyPr>
                <a:normAutofit fontScale="92500" lnSpcReduction="20000"/>
              </a:bodyPr>
              <a:lstStyle/>
              <a:p>
                <a:pPr marL="0" indent="0">
                  <a:buNone/>
                </a:pPr>
                <a:r>
                  <a:rPr lang="es-MX" dirty="0"/>
                  <a:t>El sistema puede transitar de un estado a otro debido a los eventos de muerte y nacimiento de los individuos:</a:t>
                </a:r>
              </a:p>
              <a:p>
                <a:pPr marL="0" indent="0">
                  <a:buNone/>
                </a:pPr>
                <a:r>
                  <a:rPr lang="es-MX" dirty="0"/>
                  <a:t>De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a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a:t>: Este evento ocurre cuando un individuo que no tiene el alelo específico (en el estado </a:t>
                </a:r>
                <a14:m>
                  <m:oMath xmlns:m="http://schemas.openxmlformats.org/officeDocument/2006/math">
                    <m:r>
                      <a:rPr lang="es-MX" i="1" dirty="0" smtClean="0">
                        <a:latin typeface="Cambria Math" panose="02040503050406030204" pitchFamily="18" charset="0"/>
                      </a:rPr>
                      <m:t>𝑥</m:t>
                    </m:r>
                  </m:oMath>
                </a14:m>
                <a:r>
                  <a:rPr lang="es-MX" dirty="0"/>
                  <a:t>) muere, y su lugar es ocupado por un nuevo individuo que tiene el alelo específico. Esto aumenta la cantidad de individuos con el alelo específico en el sistema.</a:t>
                </a:r>
              </a:p>
              <a:p>
                <a:pPr marL="0" indent="0">
                  <a:buNone/>
                </a:pPr>
                <a:r>
                  <a:rPr lang="es-MX" dirty="0"/>
                  <a:t>De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a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smtClean="0"/>
                  <a:t>:</a:t>
                </a:r>
                <a:r>
                  <a:rPr lang="es-MX" dirty="0"/>
                  <a:t> Este evento ocurre cuando un individuo con el alelo específico (en el estado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muere, y su lugar es ocupado por un nuevo individuo que tiene un alelo diferente. Esto disminuye la cantidad de individuos con el alelo específico en el sistema.</a:t>
                </a:r>
              </a:p>
            </p:txBody>
          </p:sp>
        </mc:Choice>
        <mc:Fallback xmlns="">
          <p:sp>
            <p:nvSpPr>
              <p:cNvPr id="5" name="Marcador de contenido 4"/>
              <p:cNvSpPr>
                <a:spLocks noGrp="1" noRot="1" noChangeAspect="1" noMove="1" noResize="1" noEditPoints="1" noAdjustHandles="1" noChangeArrowheads="1" noChangeShapeType="1" noTextEdit="1"/>
              </p:cNvSpPr>
              <p:nvPr>
                <p:ph sz="half" idx="1"/>
              </p:nvPr>
            </p:nvSpPr>
            <p:spPr>
              <a:blipFill>
                <a:blip r:embed="rId3"/>
                <a:stretch>
                  <a:fillRect l="-971" t="-1599" r="-1387"/>
                </a:stretch>
              </a:blipFill>
            </p:spPr>
            <p:txBody>
              <a:bodyPr/>
              <a:lstStyle/>
              <a:p>
                <a:r>
                  <a:rPr lang="es-MX">
                    <a:noFill/>
                  </a:rPr>
                  <a:t> </a:t>
                </a:r>
              </a:p>
            </p:txBody>
          </p:sp>
        </mc:Fallback>
      </mc:AlternateContent>
      <p:sp>
        <p:nvSpPr>
          <p:cNvPr id="6" name="Título 1"/>
          <p:cNvSpPr>
            <a:spLocks noGrp="1"/>
          </p:cNvSpPr>
          <p:nvPr>
            <p:ph type="title"/>
          </p:nvPr>
        </p:nvSpPr>
        <p:spPr/>
        <p:txBody>
          <a:bodyPr/>
          <a:lstStyle/>
          <a:p>
            <a:pPr algn="ctr"/>
            <a:r>
              <a:rPr lang="es-MX" dirty="0"/>
              <a:t>Transiciones entre los estados:</a:t>
            </a:r>
          </a:p>
        </p:txBody>
      </p:sp>
      <p:sp>
        <p:nvSpPr>
          <p:cNvPr id="12" name="Título 1"/>
          <p:cNvSpPr txBox="1">
            <a:spLocks/>
          </p:cNvSpPr>
          <p:nvPr/>
        </p:nvSpPr>
        <p:spPr>
          <a:xfrm>
            <a:off x="1103312"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dirty="0" smtClean="0"/>
              <a:t>Tasas de Transición:</a:t>
            </a:r>
            <a:endParaRPr lang="es-MX" dirty="0"/>
          </a:p>
        </p:txBody>
      </p:sp>
      <mc:AlternateContent xmlns:mc="http://schemas.openxmlformats.org/markup-compatibility/2006" xmlns:a14="http://schemas.microsoft.com/office/drawing/2010/main">
        <mc:Choice Requires="a14">
          <p:sp>
            <p:nvSpPr>
              <p:cNvPr id="13" name="Marcador de contenido 4"/>
              <p:cNvSpPr txBox="1">
                <a:spLocks/>
              </p:cNvSpPr>
              <p:nvPr/>
            </p:nvSpPr>
            <p:spPr>
              <a:xfrm>
                <a:off x="1103312" y="1853248"/>
                <a:ext cx="4396339" cy="419576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buFont typeface="Wingdings 3" charset="2"/>
                  <a:buNone/>
                </a:pPr>
                <a:r>
                  <a:rPr lang="es-MX" dirty="0" smtClean="0"/>
                  <a:t>Las transiciones entre los estados </a:t>
                </a:r>
                <a14:m>
                  <m:oMath xmlns:m="http://schemas.openxmlformats.org/officeDocument/2006/math">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𝑥</m:t>
                        </m:r>
                      </m:e>
                      <m:sub>
                        <m:r>
                          <a:rPr lang="es-MX" i="1" dirty="0" smtClean="0">
                            <a:latin typeface="Cambria Math" panose="02040503050406030204" pitchFamily="18" charset="0"/>
                          </a:rPr>
                          <m:t>𝑖</m:t>
                        </m:r>
                      </m:sub>
                    </m:sSub>
                  </m:oMath>
                </a14:m>
                <a:r>
                  <a:rPr lang="es-MX" dirty="0" smtClean="0"/>
                  <a:t> </a:t>
                </a:r>
                <a:r>
                  <a:rPr lang="es-MX" dirty="0"/>
                  <a:t>son probabilísticas, lo que significa que las tasas de transición son proporcionales a la probabilidad de que un individuo con un alelo específico sea reemplazado por uno con el alelo opuesto.</a:t>
                </a:r>
              </a:p>
              <a:p>
                <a:pPr marL="0" indent="0">
                  <a:buFont typeface="Wingdings 3" charset="2"/>
                  <a:buNone/>
                </a:pPr>
                <a:r>
                  <a:rPr lang="es-MX" dirty="0"/>
                  <a:t>De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a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a:t>: La tasa de transición está determinada por la probabilidad de que un individuo con el alelo opuesto muera y sea reemplazado por un individuo con el alelo específico. Esta probabilidad es mayor cuando ya hay muchos individuos con el alelo específico.</a:t>
                </a:r>
              </a:p>
              <a:p>
                <a:pPr marL="0" indent="0">
                  <a:buFont typeface="Wingdings 3" charset="2"/>
                  <a:buNone/>
                </a:pPr>
                <a:r>
                  <a:rPr lang="es-MX" dirty="0"/>
                  <a:t>De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a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a:t>: De manera similar, la tasa de transición de </a:t>
                </a:r>
                <a14:m>
                  <m:oMath xmlns:m="http://schemas.openxmlformats.org/officeDocument/2006/math">
                    <m:r>
                      <a:rPr lang="es-MX" i="1" dirty="0" smtClean="0">
                        <a:latin typeface="Cambria Math" panose="02040503050406030204" pitchFamily="18" charset="0"/>
                      </a:rPr>
                      <m:t>𝑥</m:t>
                    </m:r>
                  </m:oMath>
                </a14:m>
                <a:r>
                  <a:rPr lang="es-MX" dirty="0" smtClean="0"/>
                  <a:t> </a:t>
                </a:r>
                <a:r>
                  <a:rPr lang="es-MX" dirty="0"/>
                  <a:t>a </a:t>
                </a:r>
                <a14:m>
                  <m:oMath xmlns:m="http://schemas.openxmlformats.org/officeDocument/2006/math">
                    <m:r>
                      <a:rPr lang="es-MX" i="1" dirty="0" smtClean="0">
                        <a:latin typeface="Cambria Math" panose="02040503050406030204" pitchFamily="18" charset="0"/>
                      </a:rPr>
                      <m:t>𝑥</m:t>
                    </m:r>
                    <m:r>
                      <a:rPr lang="es-MX" i="1" dirty="0">
                        <a:latin typeface="Cambria Math" panose="02040503050406030204" pitchFamily="18" charset="0"/>
                      </a:rPr>
                      <m:t>−1</m:t>
                    </m:r>
                  </m:oMath>
                </a14:m>
                <a:r>
                  <a:rPr lang="es-MX" dirty="0"/>
                  <a:t> depende de la probabilidad de que un individuo con el alelo específico sea reemplazado por uno con el alelo opuesto. Esta tasa es mayor cuando </a:t>
                </a:r>
                <a:r>
                  <a:rPr lang="es-MX" dirty="0" smtClean="0"/>
                  <a:t>ya no </a:t>
                </a:r>
                <a:r>
                  <a:rPr lang="es-MX" dirty="0"/>
                  <a:t>hay muchos individuos con el alelo específico.</a:t>
                </a:r>
              </a:p>
            </p:txBody>
          </p:sp>
        </mc:Choice>
        <mc:Fallback xmlns="">
          <p:sp>
            <p:nvSpPr>
              <p:cNvPr id="13" name="Marcador de contenido 4"/>
              <p:cNvSpPr txBox="1">
                <a:spLocks noRot="1" noChangeAspect="1" noMove="1" noResize="1" noEditPoints="1" noAdjustHandles="1" noChangeArrowheads="1" noChangeShapeType="1" noTextEdit="1"/>
              </p:cNvSpPr>
              <p:nvPr/>
            </p:nvSpPr>
            <p:spPr>
              <a:xfrm>
                <a:off x="1103312" y="1853248"/>
                <a:ext cx="4396339" cy="4195763"/>
              </a:xfrm>
              <a:prstGeom prst="rect">
                <a:avLst/>
              </a:prstGeom>
              <a:blipFill>
                <a:blip r:embed="rId4"/>
                <a:stretch>
                  <a:fillRect l="-555" t="-130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Marcador de contenido 4"/>
              <p:cNvSpPr txBox="1">
                <a:spLocks/>
              </p:cNvSpPr>
              <p:nvPr/>
            </p:nvSpPr>
            <p:spPr>
              <a:xfrm>
                <a:off x="1255712" y="2212975"/>
                <a:ext cx="4396339" cy="4195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buFont typeface="Wingdings 3" charset="2"/>
                  <a:buNone/>
                </a:pPr>
                <a:r>
                  <a:rPr lang="es-MX" dirty="0" smtClean="0"/>
                  <a:t>Las tasas de transición de un estado </a:t>
                </a:r>
                <a14:m>
                  <m:oMath xmlns:m="http://schemas.openxmlformats.org/officeDocument/2006/math">
                    <m:r>
                      <a:rPr lang="es-MX" i="1" smtClean="0">
                        <a:latin typeface="Cambria Math" panose="02040503050406030204" pitchFamily="18" charset="0"/>
                      </a:rPr>
                      <m:t>𝑖</m:t>
                    </m:r>
                  </m:oMath>
                </a14:m>
                <a:r>
                  <a:rPr lang="es-MX" dirty="0" smtClean="0"/>
                  <a:t> </a:t>
                </a:r>
                <a:r>
                  <a:rPr lang="es-MX" dirty="0"/>
                  <a:t>a un estado </a:t>
                </a:r>
                <a14:m>
                  <m:oMath xmlns:m="http://schemas.openxmlformats.org/officeDocument/2006/math">
                    <m:r>
                      <a:rPr lang="es-MX" i="1" smtClean="0">
                        <a:latin typeface="Cambria Math" panose="02040503050406030204" pitchFamily="18" charset="0"/>
                      </a:rPr>
                      <m:t>𝑗</m:t>
                    </m:r>
                  </m:oMath>
                </a14:m>
                <a:r>
                  <a:rPr lang="es-MX" dirty="0" smtClean="0"/>
                  <a:t> </a:t>
                </a:r>
                <a:r>
                  <a:rPr lang="es-MX" dirty="0"/>
                  <a:t>se representan como </a:t>
                </a:r>
                <a14:m>
                  <m:oMath xmlns:m="http://schemas.openxmlformats.org/officeDocument/2006/math">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𝜆</m:t>
                        </m:r>
                      </m:e>
                      <m:sub>
                        <m:r>
                          <a:rPr lang="es-MX" i="1" dirty="0" smtClean="0">
                            <a:latin typeface="Cambria Math" panose="02040503050406030204" pitchFamily="18" charset="0"/>
                          </a:rPr>
                          <m:t>𝑖𝑗</m:t>
                        </m:r>
                      </m:sub>
                    </m:sSub>
                  </m:oMath>
                </a14:m>
                <a:r>
                  <a:rPr lang="es-MX" dirty="0" smtClean="0"/>
                  <a:t>, </a:t>
                </a:r>
                <a:r>
                  <a:rPr lang="es-MX" dirty="0"/>
                  <a:t>que es la probabilidad de transitar de un estado </a:t>
                </a:r>
                <a14:m>
                  <m:oMath xmlns:m="http://schemas.openxmlformats.org/officeDocument/2006/math">
                    <m:r>
                      <a:rPr lang="es-MX" i="1" smtClean="0">
                        <a:latin typeface="Cambria Math" panose="02040503050406030204" pitchFamily="18" charset="0"/>
                      </a:rPr>
                      <m:t>𝑖</m:t>
                    </m:r>
                  </m:oMath>
                </a14:m>
                <a:r>
                  <a:rPr lang="es-MX" dirty="0" smtClean="0"/>
                  <a:t> </a:t>
                </a:r>
                <a:r>
                  <a:rPr lang="es-MX" dirty="0"/>
                  <a:t>a un estado </a:t>
                </a:r>
                <a14:m>
                  <m:oMath xmlns:m="http://schemas.openxmlformats.org/officeDocument/2006/math">
                    <m:r>
                      <a:rPr lang="es-MX" i="1" smtClean="0">
                        <a:latin typeface="Cambria Math" panose="02040503050406030204" pitchFamily="18" charset="0"/>
                      </a:rPr>
                      <m:t>𝑗</m:t>
                    </m:r>
                  </m:oMath>
                </a14:m>
                <a:r>
                  <a:rPr lang="es-MX" dirty="0" smtClean="0"/>
                  <a:t> </a:t>
                </a:r>
                <a:r>
                  <a:rPr lang="es-MX" dirty="0"/>
                  <a:t>en un intervalo de tiempo determinado</a:t>
                </a:r>
                <a:r>
                  <a:rPr lang="es-MX" dirty="0" smtClean="0"/>
                  <a:t>.</a:t>
                </a:r>
                <a:endParaRPr lang="es-MX" dirty="0"/>
              </a:p>
            </p:txBody>
          </p:sp>
        </mc:Choice>
        <mc:Fallback xmlns="">
          <p:sp>
            <p:nvSpPr>
              <p:cNvPr id="14" name="Marcador de contenido 4"/>
              <p:cNvSpPr txBox="1">
                <a:spLocks noRot="1" noChangeAspect="1" noMove="1" noResize="1" noEditPoints="1" noAdjustHandles="1" noChangeArrowheads="1" noChangeShapeType="1" noTextEdit="1"/>
              </p:cNvSpPr>
              <p:nvPr/>
            </p:nvSpPr>
            <p:spPr>
              <a:xfrm>
                <a:off x="1255712" y="2212975"/>
                <a:ext cx="4396339" cy="4195763"/>
              </a:xfrm>
              <a:prstGeom prst="rect">
                <a:avLst/>
              </a:prstGeom>
              <a:blipFill>
                <a:blip r:embed="rId6"/>
                <a:stretch>
                  <a:fillRect l="-1248" t="-727"/>
                </a:stretch>
              </a:blipFill>
            </p:spPr>
            <p:txBody>
              <a:bodyPr/>
              <a:lstStyle/>
              <a:p>
                <a:r>
                  <a:rPr lang="es-MX">
                    <a:noFill/>
                  </a:rPr>
                  <a:t> </a:t>
                </a:r>
              </a:p>
            </p:txBody>
          </p:sp>
        </mc:Fallback>
      </mc:AlternateContent>
      <p:sp>
        <p:nvSpPr>
          <p:cNvPr id="15" name="Título 1"/>
          <p:cNvSpPr txBox="1">
            <a:spLocks/>
          </p:cNvSpPr>
          <p:nvPr/>
        </p:nvSpPr>
        <p:spPr>
          <a:xfrm>
            <a:off x="646111" y="434654"/>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mtClean="0"/>
              <a:t>Formalización de las tasas de transición:</a:t>
            </a:r>
            <a:endParaRPr lang="es-MX" dirty="0"/>
          </a:p>
        </p:txBody>
      </p:sp>
      <p:sp>
        <p:nvSpPr>
          <p:cNvPr id="7" name="Rectángulo 6"/>
          <p:cNvSpPr/>
          <p:nvPr/>
        </p:nvSpPr>
        <p:spPr>
          <a:xfrm>
            <a:off x="6181344" y="3291840"/>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7257288" y="3297936"/>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6175248" y="4200144"/>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p:cNvSpPr/>
          <p:nvPr/>
        </p:nvSpPr>
        <p:spPr>
          <a:xfrm>
            <a:off x="7232904" y="4215384"/>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p:cNvSpPr/>
          <p:nvPr/>
        </p:nvSpPr>
        <p:spPr>
          <a:xfrm>
            <a:off x="8455152" y="4212336"/>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p:cNvSpPr/>
          <p:nvPr/>
        </p:nvSpPr>
        <p:spPr>
          <a:xfrm>
            <a:off x="8406384" y="3304032"/>
            <a:ext cx="768096" cy="2926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942045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strips(downLeft)">
                                      <p:cBhvr>
                                        <p:cTn id="10" dur="500"/>
                                        <p:tgtEl>
                                          <p:spTgt spid="5">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strips(downLeft)">
                                      <p:cBhvr>
                                        <p:cTn id="13" dur="500"/>
                                        <p:tgtEl>
                                          <p:spTgt spid="5">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strips(downLeft)">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6"/>
                                        </p:tgtEl>
                                        <p:attrNameLst>
                                          <p:attrName>ppt_w</p:attrName>
                                        </p:attrNameLst>
                                      </p:cBhvr>
                                      <p:tavLst>
                                        <p:tav tm="0">
                                          <p:val>
                                            <p:strVal val="ppt_w"/>
                                          </p:val>
                                        </p:tav>
                                        <p:tav tm="100000">
                                          <p:val>
                                            <p:fltVal val="0"/>
                                          </p:val>
                                        </p:tav>
                                      </p:tavLst>
                                    </p:anim>
                                    <p:anim calcmode="lin" valueType="num">
                                      <p:cBhvr>
                                        <p:cTn id="21" dur="500"/>
                                        <p:tgtEl>
                                          <p:spTgt spid="6"/>
                                        </p:tgtEl>
                                        <p:attrNameLst>
                                          <p:attrName>ppt_h</p:attrName>
                                        </p:attrNameLst>
                                      </p:cBhvr>
                                      <p:tavLst>
                                        <p:tav tm="0">
                                          <p:val>
                                            <p:strVal val="ppt_h"/>
                                          </p:val>
                                        </p:tav>
                                        <p:tav tm="100000">
                                          <p:val>
                                            <p:fltVal val="0"/>
                                          </p:val>
                                        </p:tav>
                                      </p:tavLst>
                                    </p:anim>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5">
                                            <p:txEl>
                                              <p:pRg st="1" end="1"/>
                                            </p:txEl>
                                          </p:spTgt>
                                        </p:tgtEl>
                                      </p:cBhvr>
                                    </p:animEffect>
                                    <p:set>
                                      <p:cBhvr>
                                        <p:cTn id="29" dur="1" fill="hold">
                                          <p:stCondLst>
                                            <p:cond delay="499"/>
                                          </p:stCondLst>
                                        </p:cTn>
                                        <p:tgtEl>
                                          <p:spTgt spid="5">
                                            <p:txEl>
                                              <p:pRg st="1" end="1"/>
                                            </p:txEl>
                                          </p:spTgt>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5">
                                            <p:txEl>
                                              <p:pRg st="2" end="2"/>
                                            </p:txEl>
                                          </p:spTgt>
                                        </p:tgtEl>
                                      </p:cBhvr>
                                    </p:animEffect>
                                    <p:set>
                                      <p:cBhvr>
                                        <p:cTn id="32" dur="1" fill="hold">
                                          <p:stCondLst>
                                            <p:cond delay="499"/>
                                          </p:stCondLst>
                                        </p:cTn>
                                        <p:tgtEl>
                                          <p:spTgt spid="5">
                                            <p:txEl>
                                              <p:pRg st="2" end="2"/>
                                            </p:txEl>
                                          </p:spTgt>
                                        </p:tgtEl>
                                        <p:attrNameLst>
                                          <p:attrName>style.visibility</p:attrName>
                                        </p:attrNameLst>
                                      </p:cBhvr>
                                      <p:to>
                                        <p:strVal val="hidden"/>
                                      </p:to>
                                    </p:se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strips(downLeft)">
                                      <p:cBhvr>
                                        <p:cTn id="39" dur="500"/>
                                        <p:tgtEl>
                                          <p:spTgt spid="13">
                                            <p:txEl>
                                              <p:pRg st="0" end="0"/>
                                            </p:txEl>
                                          </p:spTgt>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3">
                                            <p:txEl>
                                              <p:pRg st="1" end="1"/>
                                            </p:txEl>
                                          </p:spTgt>
                                        </p:tgtEl>
                                        <p:attrNameLst>
                                          <p:attrName>style.visibility</p:attrName>
                                        </p:attrNameLst>
                                      </p:cBhvr>
                                      <p:to>
                                        <p:strVal val="visible"/>
                                      </p:to>
                                    </p:set>
                                    <p:animEffect transition="in" filter="strips(downLeft)">
                                      <p:cBhvr>
                                        <p:cTn id="42" dur="500"/>
                                        <p:tgtEl>
                                          <p:spTgt spid="13">
                                            <p:txEl>
                                              <p:pRg st="1" end="1"/>
                                            </p:txEl>
                                          </p:spTgt>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strips(downLeft)">
                                      <p:cBhvr>
                                        <p:cTn id="45" dur="500"/>
                                        <p:tgtEl>
                                          <p:spTgt spid="1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12"/>
                                        </p:tgtEl>
                                        <p:attrNameLst>
                                          <p:attrName>ppt_w</p:attrName>
                                        </p:attrNameLst>
                                      </p:cBhvr>
                                      <p:tavLst>
                                        <p:tav tm="0">
                                          <p:val>
                                            <p:strVal val="ppt_w"/>
                                          </p:val>
                                        </p:tav>
                                        <p:tav tm="100000">
                                          <p:val>
                                            <p:fltVal val="0"/>
                                          </p:val>
                                        </p:tav>
                                      </p:tavLst>
                                    </p:anim>
                                    <p:anim calcmode="lin" valueType="num">
                                      <p:cBhvr>
                                        <p:cTn id="50" dur="500"/>
                                        <p:tgtEl>
                                          <p:spTgt spid="12"/>
                                        </p:tgtEl>
                                        <p:attrNameLst>
                                          <p:attrName>ppt_h</p:attrName>
                                        </p:attrNameLst>
                                      </p:cBhvr>
                                      <p:tavLst>
                                        <p:tav tm="0">
                                          <p:val>
                                            <p:strVal val="ppt_h"/>
                                          </p:val>
                                        </p:tav>
                                        <p:tav tm="100000">
                                          <p:val>
                                            <p:fltVal val="0"/>
                                          </p:val>
                                        </p:tav>
                                      </p:tavLst>
                                    </p:anim>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13">
                                            <p:txEl>
                                              <p:pRg st="0" end="0"/>
                                            </p:txEl>
                                          </p:spTgt>
                                        </p:tgtEl>
                                      </p:cBhvr>
                                    </p:animEffect>
                                    <p:set>
                                      <p:cBhvr>
                                        <p:cTn id="55" dur="1" fill="hold">
                                          <p:stCondLst>
                                            <p:cond delay="499"/>
                                          </p:stCondLst>
                                        </p:cTn>
                                        <p:tgtEl>
                                          <p:spTgt spid="13">
                                            <p:txEl>
                                              <p:pRg st="0" end="0"/>
                                            </p:txEl>
                                          </p:spTgt>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3">
                                            <p:txEl>
                                              <p:pRg st="1" end="1"/>
                                            </p:txEl>
                                          </p:spTgt>
                                        </p:tgtEl>
                                      </p:cBhvr>
                                    </p:animEffect>
                                    <p:set>
                                      <p:cBhvr>
                                        <p:cTn id="58" dur="1" fill="hold">
                                          <p:stCondLst>
                                            <p:cond delay="499"/>
                                          </p:stCondLst>
                                        </p:cTn>
                                        <p:tgtEl>
                                          <p:spTgt spid="13">
                                            <p:txEl>
                                              <p:pRg st="1" end="1"/>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13">
                                            <p:txEl>
                                              <p:pRg st="2" end="2"/>
                                            </p:txEl>
                                          </p:spTgt>
                                        </p:tgtEl>
                                      </p:cBhvr>
                                    </p:animEffect>
                                    <p:set>
                                      <p:cBhvr>
                                        <p:cTn id="61" dur="1" fill="hold">
                                          <p:stCondLst>
                                            <p:cond delay="499"/>
                                          </p:stCondLst>
                                        </p:cTn>
                                        <p:tgtEl>
                                          <p:spTgt spid="13">
                                            <p:txEl>
                                              <p:pRg st="2" end="2"/>
                                            </p:txEl>
                                          </p:spTgt>
                                        </p:tgtEl>
                                        <p:attrNameLst>
                                          <p:attrName>style.visibility</p:attrName>
                                        </p:attrNameLst>
                                      </p:cBhvr>
                                      <p:to>
                                        <p:strVal val="hidden"/>
                                      </p:to>
                                    </p:set>
                                  </p:childTnLst>
                                </p:cTn>
                              </p:par>
                            </p:childTnLst>
                          </p:cTn>
                        </p:par>
                        <p:par>
                          <p:cTn id="62" fill="hold">
                            <p:stCondLst>
                              <p:cond delay="500"/>
                            </p:stCondLst>
                            <p:childTnLst>
                              <p:par>
                                <p:cTn id="63" presetID="16" presetClass="entr" presetSubtype="21"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14">
                                            <p:txEl>
                                              <p:pRg st="0" end="0"/>
                                            </p:txEl>
                                          </p:spTgt>
                                        </p:tgtEl>
                                        <p:attrNameLst>
                                          <p:attrName>style.visibility</p:attrName>
                                        </p:attrNameLst>
                                      </p:cBhvr>
                                      <p:to>
                                        <p:strVal val="visible"/>
                                      </p:to>
                                    </p:set>
                                    <p:animEffect transition="in" filter="strips(downLeft)">
                                      <p:cBhvr>
                                        <p:cTn id="68" dur="500"/>
                                        <p:tgtEl>
                                          <p:spTgt spid="14">
                                            <p:txEl>
                                              <p:pRg st="0" end="0"/>
                                            </p:txEl>
                                          </p:spTgt>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barn(inVertical)">
                                      <p:cBhvr>
                                        <p:cTn id="71" dur="500"/>
                                        <p:tgtEl>
                                          <p:spTgt spid="7"/>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arn(inVertical)">
                                      <p:cBhvr>
                                        <p:cTn id="74" dur="500"/>
                                        <p:tgtEl>
                                          <p:spTgt spid="17"/>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arn(inVertical)">
                                      <p:cBhvr>
                                        <p:cTn id="77" dur="500"/>
                                        <p:tgtEl>
                                          <p:spTgt spid="18"/>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barn(inVertical)">
                                      <p:cBhvr>
                                        <p:cTn id="80" dur="500"/>
                                        <p:tgtEl>
                                          <p:spTgt spid="19"/>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barn(inVertical)">
                                      <p:cBhvr>
                                        <p:cTn id="83" dur="500"/>
                                        <p:tgtEl>
                                          <p:spTgt spid="20"/>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barn(inVertical)">
                                      <p:cBhvr>
                                        <p:cTn id="86" dur="500"/>
                                        <p:tgtEl>
                                          <p:spTgt spid="21"/>
                                        </p:tgtEl>
                                      </p:cBhvr>
                                    </p:animEffect>
                                  </p:childTnLst>
                                </p:cTn>
                              </p:par>
                              <p:par>
                                <p:cTn id="87" presetID="2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ipe(down)">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build="p"/>
      <p:bldP spid="6" grpId="0"/>
      <p:bldP spid="6" grpId="1"/>
      <p:bldP spid="12" grpId="0"/>
      <p:bldP spid="12" grpId="1"/>
      <p:bldP spid="13" grpId="0" uiExpand="1" build="p"/>
      <p:bldP spid="13" grpId="1" build="allAtOnce"/>
      <p:bldP spid="14" grpId="0" uiExpand="1" build="p"/>
      <p:bldP spid="15" grpId="0"/>
      <p:bldP spid="7"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ítulo 1"/>
              <p:cNvSpPr>
                <a:spLocks noGrp="1"/>
              </p:cNvSpPr>
              <p:nvPr>
                <p:ph type="title"/>
              </p:nvPr>
            </p:nvSpPr>
            <p:spPr/>
            <p:txBody>
              <a:bodyPr/>
              <a:lstStyle/>
              <a:p>
                <a:pPr algn="ctr"/>
                <a:r>
                  <a:rPr lang="es-MX" dirty="0"/>
                  <a:t>Matriz de tasas de transición general </a:t>
                </a:r>
                <a14:m>
                  <m:oMath xmlns:m="http://schemas.openxmlformats.org/officeDocument/2006/math">
                    <m:r>
                      <a:rPr lang="es-MX" i="1" dirty="0" smtClean="0">
                        <a:latin typeface="Cambria Math" panose="02040503050406030204" pitchFamily="18" charset="0"/>
                      </a:rPr>
                      <m:t>𝑄</m:t>
                    </m:r>
                  </m:oMath>
                </a14:m>
                <a:r>
                  <a:rPr lang="es-MX" dirty="0" smtClean="0"/>
                  <a:t> </a:t>
                </a:r>
                <a:r>
                  <a:rPr lang="es-MX" dirty="0"/>
                  <a:t>para el modelo de Moran</a:t>
                </a:r>
              </a:p>
            </p:txBody>
          </p:sp>
        </mc:Choice>
        <mc:Fallback xmlns="">
          <p:sp>
            <p:nvSpPr>
              <p:cNvPr id="6" name="Título 1"/>
              <p:cNvSpPr>
                <a:spLocks noGrp="1" noRot="1" noChangeAspect="1" noMove="1" noResize="1" noEditPoints="1" noAdjustHandles="1" noChangeArrowheads="1" noChangeShapeType="1" noTextEdit="1"/>
              </p:cNvSpPr>
              <p:nvPr>
                <p:ph type="title"/>
              </p:nvPr>
            </p:nvSpPr>
            <p:spPr>
              <a:blipFill>
                <a:blip r:embed="rId2"/>
                <a:stretch>
                  <a:fillRect t="-8696" b="-634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Marcador de contenido 4"/>
              <p:cNvSpPr>
                <a:spLocks noGrp="1"/>
              </p:cNvSpPr>
              <p:nvPr>
                <p:ph idx="1"/>
              </p:nvPr>
            </p:nvSpPr>
            <p:spPr>
              <a:xfrm>
                <a:off x="1103312" y="2514600"/>
                <a:ext cx="8946541" cy="4105656"/>
              </a:xfrm>
            </p:spPr>
            <p:txBody>
              <a:bodyPr>
                <a:normAutofit/>
              </a:bodyPr>
              <a:lstStyle/>
              <a:p>
                <a:pPr marL="0" indent="0">
                  <a:buNone/>
                </a:pPr>
                <a:r>
                  <a:rPr lang="es-MX" dirty="0" smtClean="0"/>
                  <a:t>Para </a:t>
                </a:r>
                <a14:m>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=1,2,…, </m:t>
                    </m:r>
                    <m:r>
                      <a:rPr lang="es-MX" b="0" i="1" smtClean="0">
                        <a:latin typeface="Cambria Math" panose="02040503050406030204" pitchFamily="18" charset="0"/>
                      </a:rPr>
                      <m:t>𝑁</m:t>
                    </m:r>
                    <m:r>
                      <a:rPr lang="es-MX" b="0" i="1" smtClean="0">
                        <a:latin typeface="Cambria Math" panose="02040503050406030204" pitchFamily="18" charset="0"/>
                      </a:rPr>
                      <m:t>−1</m:t>
                    </m:r>
                  </m:oMath>
                </a14:m>
                <a:endParaRPr lang="es-MX" dirty="0" smtClean="0"/>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𝑥</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𝑥</m:t>
                          </m:r>
                          <m:r>
                            <a:rPr lang="es-MX" b="0" i="1" smtClean="0">
                              <a:latin typeface="Cambria Math" panose="02040503050406030204" pitchFamily="18" charset="0"/>
                            </a:rPr>
                            <m:t>)</m:t>
                          </m:r>
                        </m:num>
                        <m:den>
                          <m:r>
                            <a:rPr lang="es-MX" b="0" i="1" smtClean="0">
                              <a:latin typeface="Cambria Math" panose="02040503050406030204" pitchFamily="18" charset="0"/>
                            </a:rPr>
                            <m:t>𝑁</m:t>
                          </m:r>
                        </m:den>
                      </m:f>
                    </m:oMath>
                  </m:oMathPara>
                </a14:m>
                <a:endParaRPr lang="es-MX" dirty="0" smtClean="0"/>
              </a:p>
              <a:p>
                <a:pPr marL="0" indent="0">
                  <a:buNone/>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b="0" i="1" smtClean="0">
                              <a:latin typeface="Cambria Math" panose="02040503050406030204" pitchFamily="18" charset="0"/>
                            </a:rPr>
                            <m:t>−1</m:t>
                          </m:r>
                        </m:sub>
                      </m:sSub>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𝑥</m:t>
                          </m:r>
                          <m:r>
                            <a:rPr lang="es-MX" i="1">
                              <a:latin typeface="Cambria Math" panose="02040503050406030204" pitchFamily="18" charset="0"/>
                            </a:rPr>
                            <m:t>(</m:t>
                          </m:r>
                          <m:r>
                            <a:rPr lang="es-MX" i="1">
                              <a:latin typeface="Cambria Math" panose="02040503050406030204" pitchFamily="18" charset="0"/>
                            </a:rPr>
                            <m:t>𝑁</m:t>
                          </m:r>
                          <m:r>
                            <a:rPr lang="es-MX" i="1">
                              <a:latin typeface="Cambria Math" panose="02040503050406030204" pitchFamily="18" charset="0"/>
                            </a:rPr>
                            <m:t>−</m:t>
                          </m:r>
                          <m:r>
                            <a:rPr lang="es-MX" i="1">
                              <a:latin typeface="Cambria Math" panose="02040503050406030204" pitchFamily="18" charset="0"/>
                            </a:rPr>
                            <m:t>𝑥</m:t>
                          </m:r>
                          <m:r>
                            <a:rPr lang="es-MX" i="1">
                              <a:latin typeface="Cambria Math" panose="02040503050406030204" pitchFamily="18" charset="0"/>
                            </a:rPr>
                            <m:t>)</m:t>
                          </m:r>
                        </m:num>
                        <m:den>
                          <m:r>
                            <a:rPr lang="es-MX" i="1">
                              <a:latin typeface="Cambria Math" panose="02040503050406030204" pitchFamily="18" charset="0"/>
                            </a:rPr>
                            <m:t>𝑁</m:t>
                          </m:r>
                        </m:den>
                      </m:f>
                    </m:oMath>
                  </m:oMathPara>
                </a14:m>
                <a:endParaRPr lang="es-MX" dirty="0" smtClean="0"/>
              </a:p>
              <a:p>
                <a:pPr marL="0" indent="0">
                  <a:buNone/>
                </a:pPr>
                <a:r>
                  <a:rPr lang="es-MX" dirty="0" smtClean="0"/>
                  <a:t>En los estados de frontera </a:t>
                </a:r>
                <a14:m>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=0</m:t>
                    </m:r>
                  </m:oMath>
                </a14:m>
                <a:r>
                  <a:rPr lang="es-MX" dirty="0" smtClean="0"/>
                  <a:t> y </a:t>
                </a:r>
                <a14:m>
                  <m:oMath xmlns:m="http://schemas.openxmlformats.org/officeDocument/2006/math">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𝑁</m:t>
                    </m:r>
                  </m:oMath>
                </a14:m>
                <a:r>
                  <a:rPr lang="es-MX" dirty="0" smtClean="0"/>
                  <a:t>:</a:t>
                </a:r>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0,1</m:t>
                          </m:r>
                        </m:sub>
                      </m:sSub>
                      <m:r>
                        <a:rPr lang="es-MX" b="0" i="1" smtClean="0">
                          <a:latin typeface="Cambria Math" panose="02040503050406030204" pitchFamily="18" charset="0"/>
                        </a:rPr>
                        <m:t>=0,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𝑁</m:t>
                          </m:r>
                          <m:r>
                            <a:rPr lang="es-MX" b="0" i="1" smtClean="0">
                              <a:latin typeface="Cambria Math" panose="02040503050406030204" pitchFamily="18" charset="0"/>
                            </a:rPr>
                            <m:t>−1</m:t>
                          </m:r>
                        </m:sub>
                      </m:sSub>
                      <m:r>
                        <a:rPr lang="es-MX" b="0" i="1" smtClean="0">
                          <a:latin typeface="Cambria Math" panose="02040503050406030204" pitchFamily="18" charset="0"/>
                        </a:rPr>
                        <m:t>=0</m:t>
                      </m:r>
                    </m:oMath>
                  </m:oMathPara>
                </a14:m>
                <a:endParaRPr lang="es-MX" dirty="0" smtClean="0"/>
              </a:p>
              <a:p>
                <a:pPr marL="0" indent="0">
                  <a:buNone/>
                </a:pPr>
                <a:endParaRPr lang="es-MX" dirty="0" smtClean="0"/>
              </a:p>
              <a:p>
                <a:pPr marL="0" indent="0">
                  <a:buNone/>
                </a:pPr>
                <a:r>
                  <a:rPr lang="es-MX" dirty="0" smtClean="0"/>
                  <a:t>Los elementos diagonales de la matriz son:</a:t>
                </a:r>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𝑥</m:t>
                          </m:r>
                        </m:sub>
                      </m:sSub>
                      <m:r>
                        <a:rPr lang="es-MX" b="0" i="1" smtClean="0">
                          <a:latin typeface="Cambria Math" panose="02040503050406030204" pitchFamily="18" charset="0"/>
                        </a:rPr>
                        <m:t>=−</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𝑥</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b="0" i="1" smtClean="0">
                                  <a:latin typeface="Cambria Math" panose="02040503050406030204" pitchFamily="18" charset="0"/>
                                </a:rPr>
                                <m:t>+</m:t>
                              </m:r>
                              <m:r>
                                <a:rPr lang="es-MX" i="1">
                                  <a:latin typeface="Cambria Math" panose="02040503050406030204" pitchFamily="18" charset="0"/>
                                </a:rPr>
                                <m:t>1</m:t>
                              </m:r>
                            </m:sub>
                          </m:sSub>
                        </m:e>
                      </m:d>
                      <m:r>
                        <a:rPr lang="es-MX" b="0" i="1" smtClean="0">
                          <a:latin typeface="Cambria Math" panose="02040503050406030204" pitchFamily="18" charset="0"/>
                        </a:rPr>
                        <m:t>,     </m:t>
                      </m:r>
                      <m:r>
                        <a:rPr lang="es-MX" b="0" i="1" smtClean="0">
                          <a:latin typeface="Cambria Math" panose="02040503050406030204" pitchFamily="18" charset="0"/>
                        </a:rPr>
                        <m:t>𝑝𝑎𝑟𝑎</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r>
                        <a:rPr lang="es-MX" b="0" i="1" smtClean="0">
                          <a:latin typeface="Cambria Math" panose="02040503050406030204" pitchFamily="18" charset="0"/>
                        </a:rPr>
                        <m:t>𝑁</m:t>
                      </m:r>
                      <m:r>
                        <a:rPr lang="es-MX" b="0" i="1" smtClean="0">
                          <a:latin typeface="Cambria Math" panose="02040503050406030204" pitchFamily="18" charset="0"/>
                        </a:rPr>
                        <m:t>−1</m:t>
                      </m:r>
                    </m:oMath>
                  </m:oMathPara>
                </a14:m>
                <a:endParaRPr lang="es-MX" dirty="0" smtClean="0"/>
              </a:p>
              <a:p>
                <a:pPr marL="0" indent="0">
                  <a:buNone/>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0,0</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b="0" i="1" smtClean="0">
                              <a:latin typeface="Cambria Math" panose="02040503050406030204" pitchFamily="18" charset="0"/>
                            </a:rPr>
                            <m:t>0,</m:t>
                          </m:r>
                          <m:r>
                            <a:rPr lang="es-MX" i="1">
                              <a:latin typeface="Cambria Math" panose="02040503050406030204" pitchFamily="18" charset="0"/>
                            </a:rPr>
                            <m:t>1</m:t>
                          </m:r>
                        </m:sub>
                      </m:sSub>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𝑁</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b="0" i="1" smtClean="0">
                              <a:latin typeface="Cambria Math" panose="02040503050406030204" pitchFamily="18" charset="0"/>
                            </a:rPr>
                            <m:t>𝑁</m:t>
                          </m:r>
                          <m:r>
                            <a:rPr lang="es-MX" i="1">
                              <a:latin typeface="Cambria Math" panose="02040503050406030204" pitchFamily="18" charset="0"/>
                            </a:rPr>
                            <m:t>, </m:t>
                          </m:r>
                          <m:r>
                            <a:rPr lang="es-MX" b="0" i="1" smtClean="0">
                              <a:latin typeface="Cambria Math" panose="02040503050406030204" pitchFamily="18" charset="0"/>
                            </a:rPr>
                            <m:t>𝑁</m:t>
                          </m:r>
                          <m:r>
                            <a:rPr lang="es-MX" i="1">
                              <a:latin typeface="Cambria Math" panose="02040503050406030204" pitchFamily="18" charset="0"/>
                            </a:rPr>
                            <m:t>−1</m:t>
                          </m:r>
                        </m:sub>
                      </m:sSub>
                    </m:oMath>
                  </m:oMathPara>
                </a14:m>
                <a:endParaRPr lang="es-MX" dirty="0"/>
              </a:p>
            </p:txBody>
          </p:sp>
        </mc:Choice>
        <mc:Fallback xmlns="">
          <p:sp>
            <p:nvSpPr>
              <p:cNvPr id="5" name="Marcador de contenido 4"/>
              <p:cNvSpPr>
                <a:spLocks noGrp="1" noRot="1" noChangeAspect="1" noMove="1" noResize="1" noEditPoints="1" noAdjustHandles="1" noChangeArrowheads="1" noChangeShapeType="1" noTextEdit="1"/>
              </p:cNvSpPr>
              <p:nvPr>
                <p:ph idx="1"/>
              </p:nvPr>
            </p:nvSpPr>
            <p:spPr>
              <a:xfrm>
                <a:off x="1103312" y="2514600"/>
                <a:ext cx="8946541" cy="4105656"/>
              </a:xfrm>
              <a:blipFill>
                <a:blip r:embed="rId5"/>
                <a:stretch>
                  <a:fillRect l="-749" t="-892"/>
                </a:stretch>
              </a:blipFill>
            </p:spPr>
            <p:txBody>
              <a:bodyPr/>
              <a:lstStyle/>
              <a:p>
                <a:r>
                  <a:rPr lang="es-MX">
                    <a:noFill/>
                  </a:rPr>
                  <a:t> </a:t>
                </a:r>
              </a:p>
            </p:txBody>
          </p:sp>
        </mc:Fallback>
      </mc:AlternateContent>
      <p:sp>
        <p:nvSpPr>
          <p:cNvPr id="3" name="CuadroTexto 2"/>
          <p:cNvSpPr txBox="1"/>
          <p:nvPr/>
        </p:nvSpPr>
        <p:spPr>
          <a:xfrm>
            <a:off x="6986016" y="2995949"/>
            <a:ext cx="4425696" cy="369332"/>
          </a:xfrm>
          <a:prstGeom prst="rect">
            <a:avLst/>
          </a:prstGeom>
          <a:noFill/>
        </p:spPr>
        <p:txBody>
          <a:bodyPr wrap="square" rtlCol="0">
            <a:spAutoFit/>
          </a:bodyPr>
          <a:lstStyle/>
          <a:p>
            <a:r>
              <a:rPr lang="es-MX" dirty="0" smtClean="0"/>
              <a:t>Incremento en la frecuencia del alelo</a:t>
            </a:r>
            <a:endParaRPr lang="es-MX" dirty="0"/>
          </a:p>
        </p:txBody>
      </p:sp>
      <p:sp>
        <p:nvSpPr>
          <p:cNvPr id="7" name="CuadroTexto 6"/>
          <p:cNvSpPr txBox="1"/>
          <p:nvPr/>
        </p:nvSpPr>
        <p:spPr>
          <a:xfrm>
            <a:off x="6986016" y="3577379"/>
            <a:ext cx="4791456" cy="369332"/>
          </a:xfrm>
          <a:prstGeom prst="rect">
            <a:avLst/>
          </a:prstGeom>
          <a:noFill/>
        </p:spPr>
        <p:txBody>
          <a:bodyPr wrap="square" rtlCol="0">
            <a:spAutoFit/>
          </a:bodyPr>
          <a:lstStyle/>
          <a:p>
            <a:r>
              <a:rPr lang="es-MX" dirty="0" smtClean="0"/>
              <a:t>Decremento en la frecuencia del alelo</a:t>
            </a:r>
            <a:endParaRPr lang="es-MX" dirty="0"/>
          </a:p>
        </p:txBody>
      </p:sp>
      <p:cxnSp>
        <p:nvCxnSpPr>
          <p:cNvPr id="9" name="Conector recto de flecha 8"/>
          <p:cNvCxnSpPr>
            <a:endCxn id="3" idx="1"/>
          </p:cNvCxnSpPr>
          <p:nvPr/>
        </p:nvCxnSpPr>
        <p:spPr>
          <a:xfrm>
            <a:off x="6592824" y="3180615"/>
            <a:ext cx="3931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endCxn id="7" idx="1"/>
          </p:cNvCxnSpPr>
          <p:nvPr/>
        </p:nvCxnSpPr>
        <p:spPr>
          <a:xfrm>
            <a:off x="6592824" y="3762045"/>
            <a:ext cx="3931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2937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strips(downLeft)">
                                      <p:cBhvr>
                                        <p:cTn id="10" dur="500"/>
                                        <p:tgtEl>
                                          <p:spTgt spid="5">
                                            <p:txEl>
                                              <p:pRg st="0" end="0"/>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strips(downLeft)">
                                      <p:cBhvr>
                                        <p:cTn id="13" dur="500"/>
                                        <p:tgtEl>
                                          <p:spTgt spid="5">
                                            <p:txEl>
                                              <p:pRg st="1" end="1"/>
                                            </p:tx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strips(downLeft)">
                                      <p:cBhvr>
                                        <p:cTn id="16" dur="500"/>
                                        <p:tgtEl>
                                          <p:spTgt spid="5">
                                            <p:txEl>
                                              <p:pRg st="2" end="2"/>
                                            </p:txEl>
                                          </p:spTgt>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strips(downLeft)">
                                      <p:cBhvr>
                                        <p:cTn id="19" dur="500"/>
                                        <p:tgtEl>
                                          <p:spTgt spid="5">
                                            <p:txEl>
                                              <p:pRg st="3" end="3"/>
                                            </p:txEl>
                                          </p:spTgt>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strips(down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250" fill="hold"/>
                                        <p:tgtEl>
                                          <p:spTgt spid="9"/>
                                        </p:tgtEl>
                                        <p:attrNameLst>
                                          <p:attrName>ppt_w</p:attrName>
                                        </p:attrNameLst>
                                      </p:cBhvr>
                                      <p:tavLst>
                                        <p:tav tm="0">
                                          <p:val>
                                            <p:fltVal val="0"/>
                                          </p:val>
                                        </p:tav>
                                        <p:tav tm="100000">
                                          <p:val>
                                            <p:strVal val="#ppt_w"/>
                                          </p:val>
                                        </p:tav>
                                      </p:tavLst>
                                    </p:anim>
                                    <p:anim calcmode="lin" valueType="num">
                                      <p:cBhvr>
                                        <p:cTn id="28" dur="250" fill="hold"/>
                                        <p:tgtEl>
                                          <p:spTgt spid="9"/>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250" fill="hold"/>
                                        <p:tgtEl>
                                          <p:spTgt spid="10"/>
                                        </p:tgtEl>
                                        <p:attrNameLst>
                                          <p:attrName>ppt_w</p:attrName>
                                        </p:attrNameLst>
                                      </p:cBhvr>
                                      <p:tavLst>
                                        <p:tav tm="0">
                                          <p:val>
                                            <p:fltVal val="0"/>
                                          </p:val>
                                        </p:tav>
                                        <p:tav tm="100000">
                                          <p:val>
                                            <p:strVal val="#ppt_w"/>
                                          </p:val>
                                        </p:tav>
                                      </p:tavLst>
                                    </p:anim>
                                    <p:anim calcmode="lin" valueType="num">
                                      <p:cBhvr>
                                        <p:cTn id="32" dur="250" fill="hold"/>
                                        <p:tgtEl>
                                          <p:spTgt spid="10"/>
                                        </p:tgtEl>
                                        <p:attrNameLst>
                                          <p:attrName>ppt_h</p:attrName>
                                        </p:attrNameLst>
                                      </p:cBhvr>
                                      <p:tavLst>
                                        <p:tav tm="0">
                                          <p:val>
                                            <p:strVal val="#ppt_h"/>
                                          </p:val>
                                        </p:tav>
                                        <p:tav tm="100000">
                                          <p:val>
                                            <p:strVal val="#ppt_h"/>
                                          </p:val>
                                        </p:tav>
                                      </p:tavLst>
                                    </p:anim>
                                  </p:childTnLst>
                                </p:cTn>
                              </p:par>
                              <p:par>
                                <p:cTn id="33" presetID="16" presetClass="entr" presetSubtype="21"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strips(downLeft)">
                                      <p:cBhvr>
                                        <p:cTn id="43" dur="500"/>
                                        <p:tgtEl>
                                          <p:spTgt spid="5">
                                            <p:txEl>
                                              <p:pRg st="6" end="6"/>
                                            </p:txEl>
                                          </p:spTgt>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strips(downLeft)">
                                      <p:cBhvr>
                                        <p:cTn id="46" dur="500"/>
                                        <p:tgtEl>
                                          <p:spTgt spid="5">
                                            <p:txEl>
                                              <p:pRg st="7" end="7"/>
                                            </p:txEl>
                                          </p:spTgt>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strips(downLeft)">
                                      <p:cBhvr>
                                        <p:cTn id="4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uiExpand="1" build="p"/>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Demostración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r>
                  <a:rPr lang="es-MX" dirty="0" smtClean="0"/>
                  <a:t>Siendo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∈{0,1,2,…,</m:t>
                    </m:r>
                    <m:r>
                      <a:rPr lang="es-MX" i="1" dirty="0" smtClean="0">
                        <a:latin typeface="Cambria Math" panose="02040503050406030204" pitchFamily="18" charset="0"/>
                      </a:rPr>
                      <m:t>𝑁</m:t>
                    </m:r>
                    <m:r>
                      <a:rPr lang="es-MX" i="1" dirty="0" smtClean="0">
                        <a:latin typeface="Cambria Math" panose="02040503050406030204" pitchFamily="18" charset="0"/>
                      </a:rPr>
                      <m:t>}</m:t>
                    </m:r>
                  </m:oMath>
                </a14:m>
                <a:r>
                  <a:rPr lang="es-MX" dirty="0"/>
                  <a:t> el número de individuos con un alelo específico en una población de tamaño fijo </a:t>
                </a:r>
                <a14:m>
                  <m:oMath xmlns:m="http://schemas.openxmlformats.org/officeDocument/2006/math">
                    <m:r>
                      <a:rPr lang="es-MX" i="1" dirty="0" smtClean="0">
                        <a:latin typeface="Cambria Math" panose="02040503050406030204" pitchFamily="18" charset="0"/>
                      </a:rPr>
                      <m:t>𝑁</m:t>
                    </m:r>
                  </m:oMath>
                </a14:m>
                <a:r>
                  <a:rPr lang="es-MX" dirty="0" smtClean="0"/>
                  <a:t>.</a:t>
                </a:r>
              </a:p>
              <a:p>
                <a:pPr marL="0" indent="0">
                  <a:buNone/>
                </a:pPr>
                <a:r>
                  <a:rPr lang="es-MX" dirty="0"/>
                  <a:t>Para estados internos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=1,2,…,</m:t>
                    </m:r>
                    <m:r>
                      <a:rPr lang="es-MX" i="1" dirty="0" smtClean="0">
                        <a:latin typeface="Cambria Math" panose="02040503050406030204" pitchFamily="18" charset="0"/>
                      </a:rPr>
                      <m:t>𝑁</m:t>
                    </m:r>
                    <m:r>
                      <a:rPr lang="es-MX" i="1" dirty="0" smtClean="0">
                        <a:latin typeface="Cambria Math" panose="02040503050406030204" pitchFamily="18" charset="0"/>
                      </a:rPr>
                      <m:t>−1</m:t>
                    </m:r>
                  </m:oMath>
                </a14:m>
                <a:r>
                  <a:rPr lang="es-MX" dirty="0" smtClean="0"/>
                  <a:t>:</a:t>
                </a:r>
              </a:p>
              <a:p>
                <a:pPr marL="0" indent="0">
                  <a:buNone/>
                </a:pPr>
                <a:r>
                  <a:rPr lang="es-MX" dirty="0" smtClean="0"/>
                  <a:t>La </a:t>
                </a:r>
                <a:r>
                  <a:rPr lang="es-MX" dirty="0"/>
                  <a:t>transición de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m:t>
                    </m:r>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a:t> (incremento del número de individuos con el alelo) ocurre cuando</a:t>
                </a:r>
                <a:r>
                  <a:rPr lang="es-MX" dirty="0" smtClean="0"/>
                  <a:t>:</a:t>
                </a:r>
              </a:p>
              <a:p>
                <a:pPr marL="0" indent="0">
                  <a:buNone/>
                </a:pPr>
                <a:r>
                  <a:rPr lang="es-MX" dirty="0" smtClean="0"/>
                  <a:t>Muere </a:t>
                </a:r>
                <a:r>
                  <a:rPr lang="es-MX" dirty="0"/>
                  <a:t>un individuo sin el alelo (probabilidad: </a:t>
                </a:r>
                <a14:m>
                  <m:oMath xmlns:m="http://schemas.openxmlformats.org/officeDocument/2006/math">
                    <m:f>
                      <m:fPr>
                        <m:ctrlPr>
                          <a:rPr lang="es-MX" i="1" dirty="0" smtClean="0">
                            <a:latin typeface="Cambria Math" panose="02040503050406030204" pitchFamily="18" charset="0"/>
                          </a:rPr>
                        </m:ctrlPr>
                      </m:fPr>
                      <m:num>
                        <m:r>
                          <a:rPr lang="es-MX" i="1" dirty="0" smtClean="0">
                            <a:latin typeface="Cambria Math" panose="02040503050406030204" pitchFamily="18" charset="0"/>
                          </a:rPr>
                          <m:t>𝑁</m:t>
                        </m:r>
                        <m:r>
                          <a:rPr lang="es-MX" i="1" dirty="0" smtClean="0">
                            <a:latin typeface="Cambria Math" panose="02040503050406030204" pitchFamily="18" charset="0"/>
                          </a:rPr>
                          <m:t>−</m:t>
                        </m:r>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oMath>
                </a14:m>
                <a:r>
                  <a:rPr lang="es-MX" dirty="0" smtClean="0"/>
                  <a:t>​ )</a:t>
                </a:r>
              </a:p>
              <a:p>
                <a:pPr marL="0" indent="0">
                  <a:buNone/>
                </a:pPr>
                <a:r>
                  <a:rPr lang="es-MX" dirty="0" smtClean="0"/>
                  <a:t>Nace </a:t>
                </a:r>
                <a:r>
                  <a:rPr lang="es-MX" dirty="0"/>
                  <a:t>un individuo con el alelo (probabilidad: </a:t>
                </a:r>
                <a14:m>
                  <m:oMath xmlns:m="http://schemas.openxmlformats.org/officeDocument/2006/math">
                    <m:f>
                      <m:fPr>
                        <m:ctrlPr>
                          <a:rPr lang="es-MX" i="1" dirty="0" smtClean="0">
                            <a:latin typeface="Cambria Math" panose="02040503050406030204" pitchFamily="18" charset="0"/>
                          </a:rPr>
                        </m:ctrlPr>
                      </m:fPr>
                      <m:num>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oMath>
                </a14:m>
                <a:r>
                  <a:rPr lang="es-MX" dirty="0" smtClean="0"/>
                  <a:t>​ )</a:t>
                </a:r>
              </a:p>
              <a:p>
                <a:pPr marL="0" indent="0">
                  <a:buNone/>
                </a:pPr>
                <a:r>
                  <a:rPr lang="es-MX" dirty="0" smtClean="0"/>
                  <a:t>Entonces</a:t>
                </a:r>
                <a:r>
                  <a:rPr lang="es-MX" dirty="0"/>
                  <a:t>, la tasa de transición es</a:t>
                </a:r>
                <a:r>
                  <a:rPr lang="es-MX" dirty="0" smtClean="0"/>
                  <a:t>:</a:t>
                </a:r>
              </a:p>
              <a:p>
                <a:pPr marL="0" indent="0">
                  <a:buNone/>
                </a:pPr>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rPr>
                          </m:ctrlPr>
                        </m:sSubPr>
                        <m:e>
                          <m:r>
                            <a:rPr lang="el-GR" i="1" dirty="0" smtClean="0">
                              <a:latin typeface="Cambria Math" panose="02040503050406030204" pitchFamily="18" charset="0"/>
                            </a:rPr>
                            <m:t>𝜆</m:t>
                          </m:r>
                        </m:e>
                        <m:sub>
                          <m:r>
                            <a:rPr lang="es-MX" i="1" dirty="0">
                              <a:latin typeface="Cambria Math" panose="02040503050406030204" pitchFamily="18" charset="0"/>
                            </a:rPr>
                            <m:t>𝑥</m:t>
                          </m:r>
                          <m:r>
                            <a:rPr lang="es-MX" i="1" dirty="0">
                              <a:latin typeface="Cambria Math" panose="02040503050406030204" pitchFamily="18" charset="0"/>
                            </a:rPr>
                            <m:t>,</m:t>
                          </m:r>
                          <m:r>
                            <a:rPr lang="es-MX" i="1" dirty="0">
                              <a:latin typeface="Cambria Math" panose="02040503050406030204" pitchFamily="18" charset="0"/>
                            </a:rPr>
                            <m:t>𝑥</m:t>
                          </m:r>
                          <m:r>
                            <a:rPr lang="es-MX" i="1" dirty="0">
                              <a:latin typeface="Cambria Math" panose="02040503050406030204" pitchFamily="18" charset="0"/>
                            </a:rPr>
                            <m:t>+1</m:t>
                          </m:r>
                        </m:sub>
                      </m:sSub>
                      <m:r>
                        <a:rPr lang="es-MX" i="1" dirty="0">
                          <a:latin typeface="Cambria Math" panose="02040503050406030204" pitchFamily="18" charset="0"/>
                        </a:rPr>
                        <m:t>=</m:t>
                      </m:r>
                      <m:f>
                        <m:fPr>
                          <m:ctrlPr>
                            <a:rPr lang="es-MX" b="0" i="1" dirty="0" smtClean="0">
                              <a:latin typeface="Cambria Math" panose="02040503050406030204" pitchFamily="18" charset="0"/>
                            </a:rPr>
                          </m:ctrlPr>
                        </m:fPr>
                        <m:num>
                          <m:r>
                            <a:rPr lang="es-MX" i="1" dirty="0" err="1">
                              <a:latin typeface="Cambria Math" panose="02040503050406030204" pitchFamily="18" charset="0"/>
                            </a:rPr>
                            <m:t>𝑥</m:t>
                          </m:r>
                        </m:num>
                        <m:den>
                          <m:r>
                            <a:rPr lang="es-MX" b="0" i="1" dirty="0" smtClean="0">
                              <a:latin typeface="Cambria Math" panose="02040503050406030204" pitchFamily="18" charset="0"/>
                            </a:rPr>
                            <m:t>𝑁</m:t>
                          </m:r>
                        </m:den>
                      </m:f>
                      <m:r>
                        <a:rPr lang="es-MX" i="1" dirty="0">
                          <a:latin typeface="Cambria Math" panose="02040503050406030204" pitchFamily="18" charset="0"/>
                        </a:rPr>
                        <m:t>​</m:t>
                      </m:r>
                      <m:r>
                        <a:rPr lang="es-MX" b="0" i="1" dirty="0" smtClean="0">
                          <a:latin typeface="Cambria Math" panose="02040503050406030204" pitchFamily="18" charset="0"/>
                        </a:rPr>
                        <m:t>⋅</m:t>
                      </m:r>
                      <m:f>
                        <m:fPr>
                          <m:ctrlPr>
                            <a:rPr lang="es-MX" b="0" i="1" dirty="0" smtClean="0">
                              <a:latin typeface="Cambria Math" panose="02040503050406030204" pitchFamily="18" charset="0"/>
                            </a:rPr>
                          </m:ctrlPr>
                        </m:fPr>
                        <m:num>
                          <m:d>
                            <m:dPr>
                              <m:ctrlPr>
                                <a:rPr lang="es-MX" b="0" i="1" dirty="0" smtClean="0">
                                  <a:latin typeface="Cambria Math" panose="02040503050406030204" pitchFamily="18" charset="0"/>
                                </a:rPr>
                              </m:ctrlPr>
                            </m:dPr>
                            <m:e>
                              <m:r>
                                <a:rPr lang="es-MX" i="1" dirty="0">
                                  <a:latin typeface="Cambria Math" panose="02040503050406030204" pitchFamily="18" charset="0"/>
                                </a:rPr>
                                <m:t>𝑁</m:t>
                              </m:r>
                              <m:r>
                                <a:rPr lang="es-MX" i="1" dirty="0">
                                  <a:latin typeface="Cambria Math" panose="02040503050406030204" pitchFamily="18" charset="0"/>
                                </a:rPr>
                                <m:t>−</m:t>
                              </m:r>
                              <m:r>
                                <a:rPr lang="es-MX" i="1" dirty="0">
                                  <a:latin typeface="Cambria Math" panose="02040503050406030204" pitchFamily="18" charset="0"/>
                                </a:rPr>
                                <m:t>𝑥</m:t>
                              </m:r>
                              <m:r>
                                <a:rPr lang="es-MX" i="1" dirty="0">
                                  <a:latin typeface="Cambria Math" panose="02040503050406030204" pitchFamily="18" charset="0"/>
                                </a:rPr>
                                <m:t>​</m:t>
                              </m:r>
                            </m:e>
                          </m:d>
                        </m:num>
                        <m:den>
                          <m:r>
                            <a:rPr lang="es-MX" b="0" i="1" dirty="0" smtClean="0">
                              <a:latin typeface="Cambria Math" panose="02040503050406030204" pitchFamily="18" charset="0"/>
                            </a:rPr>
                            <m:t>𝑁</m:t>
                          </m:r>
                        </m:den>
                      </m:f>
                      <m:r>
                        <a:rPr lang="es-MX" i="1" dirty="0">
                          <a:latin typeface="Cambria Math" panose="02040503050406030204" pitchFamily="18" charset="0"/>
                        </a:rPr>
                        <m:t>⋅</m:t>
                      </m:r>
                      <m:r>
                        <a:rPr lang="es-MX" i="1" dirty="0">
                          <a:latin typeface="Cambria Math" panose="02040503050406030204" pitchFamily="18" charset="0"/>
                        </a:rPr>
                        <m:t>𝑁</m:t>
                      </m:r>
                      <m:r>
                        <a:rPr lang="es-MX" i="1" dirty="0">
                          <a:latin typeface="Cambria Math" panose="02040503050406030204" pitchFamily="18" charset="0"/>
                        </a:rPr>
                        <m:t>=</m:t>
                      </m:r>
                      <m:f>
                        <m:fPr>
                          <m:ctrlPr>
                            <a:rPr lang="es-MX" b="0" i="1" dirty="0" smtClean="0">
                              <a:latin typeface="Cambria Math" panose="02040503050406030204" pitchFamily="18" charset="0"/>
                            </a:rPr>
                          </m:ctrlPr>
                        </m:fPr>
                        <m:num>
                          <m:r>
                            <a:rPr lang="es-MX" i="1" dirty="0" err="1">
                              <a:latin typeface="Cambria Math" panose="02040503050406030204" pitchFamily="18" charset="0"/>
                            </a:rPr>
                            <m:t>𝑥</m:t>
                          </m:r>
                          <m:d>
                            <m:dPr>
                              <m:ctrlPr>
                                <a:rPr lang="es-MX" i="1" dirty="0">
                                  <a:latin typeface="Cambria Math" panose="02040503050406030204" pitchFamily="18" charset="0"/>
                                </a:rPr>
                              </m:ctrlPr>
                            </m:dPr>
                            <m:e>
                              <m:r>
                                <a:rPr lang="es-MX" i="1" dirty="0">
                                  <a:latin typeface="Cambria Math" panose="02040503050406030204" pitchFamily="18" charset="0"/>
                                </a:rPr>
                                <m:t>𝑁</m:t>
                              </m:r>
                              <m:r>
                                <a:rPr lang="es-MX" i="1" dirty="0">
                                  <a:latin typeface="Cambria Math" panose="02040503050406030204" pitchFamily="18" charset="0"/>
                                </a:rPr>
                                <m:t>−</m:t>
                              </m:r>
                              <m:r>
                                <a:rPr lang="es-MX" i="1" dirty="0">
                                  <a:latin typeface="Cambria Math" panose="02040503050406030204" pitchFamily="18" charset="0"/>
                                </a:rPr>
                                <m:t>𝑥</m:t>
                              </m:r>
                            </m:e>
                          </m:d>
                        </m:num>
                        <m:den>
                          <m:r>
                            <a:rPr lang="es-MX" b="0" i="1" dirty="0" smtClean="0">
                              <a:latin typeface="Cambria Math" panose="02040503050406030204" pitchFamily="18" charset="0"/>
                            </a:rPr>
                            <m:t>𝑁</m:t>
                          </m:r>
                        </m:den>
                      </m:f>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749" t="-872" r="-8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Marcador de contenido 2"/>
              <p:cNvSpPr txBox="1">
                <a:spLocks/>
              </p:cNvSpPr>
              <p:nvPr/>
            </p:nvSpPr>
            <p:spPr>
              <a:xfrm>
                <a:off x="1103311"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s-MX" dirty="0" smtClean="0"/>
                  <a:t>La transición de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m:t>
                    </m:r>
                    <m:r>
                      <a:rPr lang="es-MX" i="1" dirty="0" smtClean="0">
                        <a:latin typeface="Cambria Math" panose="02040503050406030204" pitchFamily="18" charset="0"/>
                      </a:rPr>
                      <m:t>𝑥</m:t>
                    </m:r>
                    <m:r>
                      <a:rPr lang="es-MX" i="1" dirty="0" smtClean="0">
                        <a:latin typeface="Cambria Math" panose="02040503050406030204" pitchFamily="18" charset="0"/>
                      </a:rPr>
                      <m:t>−1</m:t>
                    </m:r>
                  </m:oMath>
                </a14:m>
                <a:r>
                  <a:rPr lang="es-MX" dirty="0"/>
                  <a:t>(disminución del número de individuos con el alelo) ocurre cuando</a:t>
                </a:r>
                <a:r>
                  <a:rPr lang="es-MX" dirty="0" smtClean="0"/>
                  <a:t>:</a:t>
                </a:r>
              </a:p>
              <a:p>
                <a:pPr marL="0" indent="0">
                  <a:buFont typeface="Wingdings 3" charset="2"/>
                  <a:buNone/>
                </a:pPr>
                <a:r>
                  <a:rPr lang="es-MX" dirty="0" smtClean="0"/>
                  <a:t>Muere </a:t>
                </a:r>
                <a:r>
                  <a:rPr lang="es-MX" dirty="0"/>
                  <a:t>un individuo con el alelo (probabilidad: </a:t>
                </a:r>
                <a14:m>
                  <m:oMath xmlns:m="http://schemas.openxmlformats.org/officeDocument/2006/math">
                    <m:f>
                      <m:fPr>
                        <m:ctrlPr>
                          <a:rPr lang="es-MX" i="1" dirty="0" smtClean="0">
                            <a:latin typeface="Cambria Math" panose="02040503050406030204" pitchFamily="18" charset="0"/>
                          </a:rPr>
                        </m:ctrlPr>
                      </m:fPr>
                      <m:num>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oMath>
                </a14:m>
                <a:r>
                  <a:rPr lang="es-MX" dirty="0" smtClean="0"/>
                  <a:t>​ )</a:t>
                </a:r>
              </a:p>
              <a:p>
                <a:pPr marL="0" indent="0">
                  <a:buFont typeface="Wingdings 3" charset="2"/>
                  <a:buNone/>
                </a:pPr>
                <a:r>
                  <a:rPr lang="es-MX" dirty="0" smtClean="0"/>
                  <a:t>Nace </a:t>
                </a:r>
                <a:r>
                  <a:rPr lang="es-MX" dirty="0"/>
                  <a:t>un individuo sin el alelo (probabilidad: </a:t>
                </a:r>
                <a14:m>
                  <m:oMath xmlns:m="http://schemas.openxmlformats.org/officeDocument/2006/math">
                    <m:f>
                      <m:fPr>
                        <m:ctrlPr>
                          <a:rPr lang="es-MX" i="1" dirty="0" smtClean="0">
                            <a:latin typeface="Cambria Math" panose="02040503050406030204" pitchFamily="18" charset="0"/>
                          </a:rPr>
                        </m:ctrlPr>
                      </m:fPr>
                      <m:num>
                        <m:r>
                          <a:rPr lang="es-MX" i="1" dirty="0" smtClean="0">
                            <a:latin typeface="Cambria Math" panose="02040503050406030204" pitchFamily="18" charset="0"/>
                          </a:rPr>
                          <m:t>𝑁</m:t>
                        </m:r>
                        <m:r>
                          <a:rPr lang="es-MX" i="1" dirty="0" smtClean="0">
                            <a:latin typeface="Cambria Math" panose="02040503050406030204" pitchFamily="18" charset="0"/>
                          </a:rPr>
                          <m:t>−</m:t>
                        </m:r>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oMath>
                </a14:m>
                <a:r>
                  <a:rPr lang="es-MX" dirty="0" smtClean="0"/>
                  <a:t>)</a:t>
                </a:r>
              </a:p>
              <a:p>
                <a:pPr marL="0" indent="0">
                  <a:buFont typeface="Wingdings 3" charset="2"/>
                  <a:buNone/>
                </a:pPr>
                <a:r>
                  <a:rPr lang="es-MX" dirty="0" smtClean="0"/>
                  <a:t>Entonces:</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𝜆</m:t>
                          </m:r>
                        </m:e>
                        <m:sub>
                          <m:r>
                            <a:rPr lang="es-MX" i="1" dirty="0" smtClean="0">
                              <a:latin typeface="Cambria Math" panose="02040503050406030204" pitchFamily="18" charset="0"/>
                            </a:rPr>
                            <m:t>𝑥</m:t>
                          </m:r>
                          <m:r>
                            <a:rPr lang="es-MX" i="1" dirty="0">
                              <a:latin typeface="Cambria Math" panose="02040503050406030204" pitchFamily="18" charset="0"/>
                            </a:rPr>
                            <m:t>,</m:t>
                          </m:r>
                          <m:r>
                            <a:rPr lang="es-MX" i="1" dirty="0">
                              <a:latin typeface="Cambria Math" panose="02040503050406030204" pitchFamily="18" charset="0"/>
                            </a:rPr>
                            <m:t>𝑥</m:t>
                          </m:r>
                          <m:r>
                            <a:rPr lang="es-MX" i="1" dirty="0">
                              <a:latin typeface="Cambria Math" panose="02040503050406030204" pitchFamily="18" charset="0"/>
                            </a:rPr>
                            <m:t>−1</m:t>
                          </m:r>
                        </m:sub>
                      </m:sSub>
                      <m:r>
                        <a:rPr lang="es-MX" i="1" dirty="0" smtClean="0">
                          <a:latin typeface="Cambria Math" panose="02040503050406030204" pitchFamily="18" charset="0"/>
                        </a:rPr>
                        <m:t>=</m:t>
                      </m:r>
                      <m:f>
                        <m:fPr>
                          <m:ctrlPr>
                            <a:rPr lang="es-MX" i="1" dirty="0" smtClean="0">
                              <a:latin typeface="Cambria Math" panose="02040503050406030204" pitchFamily="18" charset="0"/>
                            </a:rPr>
                          </m:ctrlPr>
                        </m:fPr>
                        <m:num>
                          <m:r>
                            <a:rPr lang="es-MX" i="1" dirty="0" smtClean="0">
                              <a:latin typeface="Cambria Math" panose="02040503050406030204" pitchFamily="18" charset="0"/>
                            </a:rPr>
                            <m:t>𝑁</m:t>
                          </m:r>
                          <m:r>
                            <a:rPr lang="es-MX" i="1" dirty="0">
                              <a:latin typeface="Cambria Math" panose="02040503050406030204" pitchFamily="18" charset="0"/>
                            </a:rPr>
                            <m:t>−</m:t>
                          </m:r>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r>
                        <a:rPr lang="es-MX" i="1" dirty="0">
                          <a:latin typeface="Cambria Math" panose="02040503050406030204" pitchFamily="18" charset="0"/>
                        </a:rPr>
                        <m:t>⋅</m:t>
                      </m:r>
                      <m:f>
                        <m:fPr>
                          <m:ctrlPr>
                            <a:rPr lang="es-MX" i="1" dirty="0" smtClean="0">
                              <a:latin typeface="Cambria Math" panose="02040503050406030204" pitchFamily="18" charset="0"/>
                            </a:rPr>
                          </m:ctrlPr>
                        </m:fPr>
                        <m:num>
                          <m:r>
                            <a:rPr lang="es-MX" i="1" dirty="0" smtClean="0">
                              <a:latin typeface="Cambria Math" panose="02040503050406030204" pitchFamily="18" charset="0"/>
                            </a:rPr>
                            <m:t>𝑥</m:t>
                          </m:r>
                        </m:num>
                        <m:den>
                          <m:r>
                            <a:rPr lang="es-MX" i="1" dirty="0" smtClean="0">
                              <a:latin typeface="Cambria Math" panose="02040503050406030204" pitchFamily="18" charset="0"/>
                            </a:rPr>
                            <m:t>𝑁</m:t>
                          </m:r>
                        </m:den>
                      </m:f>
                      <m:r>
                        <a:rPr lang="es-MX" i="1" dirty="0">
                          <a:latin typeface="Cambria Math" panose="02040503050406030204" pitchFamily="18" charset="0"/>
                        </a:rPr>
                        <m:t>⋅</m:t>
                      </m:r>
                      <m:r>
                        <a:rPr lang="es-MX" i="1" dirty="0">
                          <a:latin typeface="Cambria Math" panose="02040503050406030204" pitchFamily="18" charset="0"/>
                        </a:rPr>
                        <m:t>𝑁</m:t>
                      </m:r>
                      <m:r>
                        <a:rPr lang="es-MX" i="1" dirty="0">
                          <a:latin typeface="Cambria Math" panose="02040503050406030204" pitchFamily="18" charset="0"/>
                        </a:rPr>
                        <m:t>=</m:t>
                      </m:r>
                      <m:f>
                        <m:fPr>
                          <m:ctrlPr>
                            <a:rPr lang="es-MX" i="1" dirty="0" smtClean="0">
                              <a:latin typeface="Cambria Math" panose="02040503050406030204" pitchFamily="18" charset="0"/>
                            </a:rPr>
                          </m:ctrlPr>
                        </m:fPr>
                        <m:num>
                          <m:r>
                            <a:rPr lang="es-MX" i="1" dirty="0">
                              <a:latin typeface="Cambria Math" panose="02040503050406030204" pitchFamily="18" charset="0"/>
                            </a:rPr>
                            <m:t>𝑥</m:t>
                          </m:r>
                          <m:d>
                            <m:dPr>
                              <m:ctrlPr>
                                <a:rPr lang="es-MX" i="1" dirty="0">
                                  <a:latin typeface="Cambria Math" panose="02040503050406030204" pitchFamily="18" charset="0"/>
                                </a:rPr>
                              </m:ctrlPr>
                            </m:dPr>
                            <m:e>
                              <m:r>
                                <a:rPr lang="es-MX" i="1" dirty="0">
                                  <a:latin typeface="Cambria Math" panose="02040503050406030204" pitchFamily="18" charset="0"/>
                                </a:rPr>
                                <m:t>𝑁</m:t>
                              </m:r>
                              <m:r>
                                <a:rPr lang="es-MX" i="1" dirty="0">
                                  <a:latin typeface="Cambria Math" panose="02040503050406030204" pitchFamily="18" charset="0"/>
                                </a:rPr>
                                <m:t>−</m:t>
                              </m:r>
                              <m:r>
                                <a:rPr lang="es-MX" i="1" dirty="0">
                                  <a:latin typeface="Cambria Math" panose="02040503050406030204" pitchFamily="18" charset="0"/>
                                </a:rPr>
                                <m:t>𝑥</m:t>
                              </m:r>
                            </m:e>
                          </m:d>
                        </m:num>
                        <m:den>
                          <m:r>
                            <a:rPr lang="es-MX" i="1" dirty="0" smtClean="0">
                              <a:latin typeface="Cambria Math" panose="02040503050406030204" pitchFamily="18" charset="0"/>
                            </a:rPr>
                            <m:t>𝑁</m:t>
                          </m:r>
                        </m:den>
                      </m:f>
                    </m:oMath>
                  </m:oMathPara>
                </a14:m>
                <a:endParaRPr lang="es-MX" dirty="0" smtClean="0"/>
              </a:p>
              <a:p>
                <a:pPr marL="0" indent="0">
                  <a:buFont typeface="Wingdings 3" charset="2"/>
                  <a:buNone/>
                </a:pPr>
                <a:r>
                  <a:rPr lang="es-MX" dirty="0" smtClean="0"/>
                  <a:t>​ </a:t>
                </a:r>
                <a:r>
                  <a:rPr lang="es-MX" dirty="0"/>
                  <a:t>Por simetría del modelo de Moran, ambas tasas son iguales para </a:t>
                </a:r>
                <a14:m>
                  <m:oMath xmlns:m="http://schemas.openxmlformats.org/officeDocument/2006/math">
                    <m:r>
                      <a:rPr lang="es-MX" i="1" dirty="0" smtClean="0">
                        <a:latin typeface="Cambria Math" panose="02040503050406030204" pitchFamily="18" charset="0"/>
                      </a:rPr>
                      <m:t>𝑥</m:t>
                    </m:r>
                    <m:r>
                      <a:rPr lang="es-MX" i="1" dirty="0" smtClean="0">
                        <a:latin typeface="Cambria Math" panose="02040503050406030204" pitchFamily="18" charset="0"/>
                      </a:rPr>
                      <m:t>∈(1,</m:t>
                    </m:r>
                    <m:r>
                      <a:rPr lang="es-MX" i="1" dirty="0" smtClean="0">
                        <a:latin typeface="Cambria Math" panose="02040503050406030204" pitchFamily="18" charset="0"/>
                      </a:rPr>
                      <m:t>𝑁</m:t>
                    </m:r>
                    <m:r>
                      <a:rPr lang="es-MX" i="1" dirty="0" smtClean="0">
                        <a:latin typeface="Cambria Math" panose="02040503050406030204" pitchFamily="18" charset="0"/>
                      </a:rPr>
                      <m:t>−1)</m:t>
                    </m:r>
                  </m:oMath>
                </a14:m>
                <a:r>
                  <a:rPr lang="es-MX" dirty="0" smtClean="0"/>
                  <a:t>.</a:t>
                </a:r>
                <a:endParaRPr lang="es-MX" dirty="0"/>
              </a:p>
            </p:txBody>
          </p:sp>
        </mc:Choice>
        <mc:Fallback xmlns="">
          <p:sp>
            <p:nvSpPr>
              <p:cNvPr id="4" name="Marcador de contenido 2"/>
              <p:cNvSpPr txBox="1">
                <a:spLocks noRot="1" noChangeAspect="1" noMove="1" noResize="1" noEditPoints="1" noAdjustHandles="1" noChangeArrowheads="1" noChangeShapeType="1" noTextEdit="1"/>
              </p:cNvSpPr>
              <p:nvPr/>
            </p:nvSpPr>
            <p:spPr>
              <a:xfrm>
                <a:off x="1103311" y="2052918"/>
                <a:ext cx="8946541" cy="4195481"/>
              </a:xfrm>
              <a:prstGeom prst="rect">
                <a:avLst/>
              </a:prstGeom>
              <a:blipFill>
                <a:blip r:embed="rId3"/>
                <a:stretch>
                  <a:fillRect l="-749" t="-872" r="-54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Marcador de contenido 2"/>
              <p:cNvSpPr txBox="1">
                <a:spLocks/>
              </p:cNvSpPr>
              <p:nvPr/>
            </p:nvSpPr>
            <p:spPr>
              <a:xfrm>
                <a:off x="1103310"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s-MX" dirty="0" smtClean="0"/>
                  <a:t>Elementos diagonales de la matriz generadora </a:t>
                </a:r>
                <a14:m>
                  <m:oMath xmlns:m="http://schemas.openxmlformats.org/officeDocument/2006/math">
                    <m:r>
                      <a:rPr lang="es-MX" i="1" dirty="0" smtClean="0">
                        <a:latin typeface="Cambria Math" panose="02040503050406030204" pitchFamily="18" charset="0"/>
                      </a:rPr>
                      <m:t>𝑄</m:t>
                    </m:r>
                  </m:oMath>
                </a14:m>
                <a:endParaRPr lang="es-MX" dirty="0" smtClean="0"/>
              </a:p>
              <a:p>
                <a:pPr marL="0" indent="0">
                  <a:buFont typeface="Wingdings 3" charset="2"/>
                  <a:buNone/>
                </a:pPr>
                <a:r>
                  <a:rPr lang="es-MX" dirty="0" smtClean="0"/>
                  <a:t>La </a:t>
                </a:r>
                <a:r>
                  <a:rPr lang="es-MX" dirty="0"/>
                  <a:t>matriz </a:t>
                </a:r>
                <a14:m>
                  <m:oMath xmlns:m="http://schemas.openxmlformats.org/officeDocument/2006/math">
                    <m:r>
                      <a:rPr lang="es-MX" i="1" dirty="0" smtClean="0">
                        <a:latin typeface="Cambria Math" panose="02040503050406030204" pitchFamily="18" charset="0"/>
                      </a:rPr>
                      <m:t>𝑄</m:t>
                    </m:r>
                    <m:r>
                      <a:rPr lang="es-MX" i="1" dirty="0" smtClean="0">
                        <a:latin typeface="Cambria Math" panose="02040503050406030204" pitchFamily="18" charset="0"/>
                      </a:rPr>
                      <m:t>=(</m:t>
                    </m:r>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𝑞</m:t>
                        </m:r>
                      </m:e>
                      <m:sub>
                        <m:r>
                          <a:rPr lang="es-MX" i="1" dirty="0" smtClean="0">
                            <a:latin typeface="Cambria Math" panose="02040503050406030204" pitchFamily="18" charset="0"/>
                          </a:rPr>
                          <m:t>𝑖</m:t>
                        </m:r>
                        <m:r>
                          <a:rPr lang="es-MX" i="1" dirty="0" smtClean="0">
                            <a:latin typeface="Cambria Math" panose="02040503050406030204" pitchFamily="18" charset="0"/>
                          </a:rPr>
                          <m:t>,</m:t>
                        </m:r>
                        <m:r>
                          <a:rPr lang="es-MX" i="1" dirty="0" smtClean="0">
                            <a:latin typeface="Cambria Math" panose="02040503050406030204" pitchFamily="18" charset="0"/>
                          </a:rPr>
                          <m:t>𝑗</m:t>
                        </m:r>
                      </m:sub>
                    </m:sSub>
                    <m:r>
                      <a:rPr lang="es-MX" i="1" dirty="0" smtClean="0">
                        <a:latin typeface="Cambria Math" panose="02040503050406030204" pitchFamily="18" charset="0"/>
                      </a:rPr>
                      <m:t>)</m:t>
                    </m:r>
                  </m:oMath>
                </a14:m>
                <a:r>
                  <a:rPr lang="es-MX" dirty="0"/>
                  <a:t> cumple que</a:t>
                </a:r>
                <a:r>
                  <a:rPr lang="es-MX" dirty="0" smtClean="0"/>
                  <a:t>:</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rPr>
                            <m:t>𝑞</m:t>
                          </m:r>
                        </m:e>
                        <m:sub>
                          <m:r>
                            <a:rPr lang="es-MX" i="1" smtClean="0">
                              <a:latin typeface="Cambria Math" panose="02040503050406030204" pitchFamily="18" charset="0"/>
                            </a:rPr>
                            <m:t>𝑥</m:t>
                          </m:r>
                          <m:r>
                            <a:rPr lang="es-MX" i="1" smtClean="0">
                              <a:latin typeface="Cambria Math" panose="02040503050406030204" pitchFamily="18" charset="0"/>
                            </a:rPr>
                            <m:t>,</m:t>
                          </m:r>
                          <m:r>
                            <a:rPr lang="es-MX" i="1" smtClean="0">
                              <a:latin typeface="Cambria Math" panose="02040503050406030204" pitchFamily="18" charset="0"/>
                            </a:rPr>
                            <m:t>𝑥</m:t>
                          </m:r>
                        </m:sub>
                      </m:sSub>
                      <m:r>
                        <a:rPr lang="es-MX" i="1" smtClean="0">
                          <a:latin typeface="Cambria Math" panose="02040503050406030204" pitchFamily="18" charset="0"/>
                        </a:rPr>
                        <m:t>=</m:t>
                      </m:r>
                      <m:nary>
                        <m:naryPr>
                          <m:chr m:val="∑"/>
                          <m:supHide m:val="on"/>
                          <m:ctrlPr>
                            <a:rPr lang="es-MX" i="1" smtClean="0">
                              <a:latin typeface="Cambria Math" panose="02040503050406030204" pitchFamily="18" charset="0"/>
                            </a:rPr>
                          </m:ctrlPr>
                        </m:naryPr>
                        <m:sub>
                          <m:r>
                            <m:rPr>
                              <m:brk m:alnAt="7"/>
                            </m:rPr>
                            <a:rPr lang="es-MX" i="1" smtClean="0">
                              <a:latin typeface="Cambria Math" panose="02040503050406030204" pitchFamily="18" charset="0"/>
                            </a:rPr>
                            <m:t>𝑗</m:t>
                          </m:r>
                          <m:r>
                            <a:rPr lang="es-MX" i="1" smtClean="0">
                              <a:latin typeface="Cambria Math" panose="02040503050406030204" pitchFamily="18" charset="0"/>
                            </a:rPr>
                            <m:t>≠</m:t>
                          </m:r>
                          <m:r>
                            <a:rPr lang="es-MX" i="1" smtClean="0">
                              <a:latin typeface="Cambria Math" panose="02040503050406030204" pitchFamily="18" charset="0"/>
                            </a:rPr>
                            <m:t>𝑥</m:t>
                          </m:r>
                        </m:sub>
                        <m:sup/>
                        <m:e>
                          <m:sSub>
                            <m:sSubPr>
                              <m:ctrlPr>
                                <a:rPr lang="es-MX" i="1" smtClean="0">
                                  <a:latin typeface="Cambria Math" panose="02040503050406030204" pitchFamily="18" charset="0"/>
                                </a:rPr>
                              </m:ctrlPr>
                            </m:sSubPr>
                            <m:e>
                              <m:r>
                                <a:rPr lang="es-MX" i="1" smtClean="0">
                                  <a:latin typeface="Cambria Math" panose="02040503050406030204" pitchFamily="18" charset="0"/>
                                </a:rPr>
                                <m:t>𝑞</m:t>
                              </m:r>
                            </m:e>
                            <m:sub>
                              <m:r>
                                <a:rPr lang="es-MX" i="1" smtClean="0">
                                  <a:latin typeface="Cambria Math" panose="02040503050406030204" pitchFamily="18" charset="0"/>
                                </a:rPr>
                                <m:t>𝑥</m:t>
                              </m:r>
                              <m:r>
                                <a:rPr lang="es-MX" i="1" smtClean="0">
                                  <a:latin typeface="Cambria Math" panose="02040503050406030204" pitchFamily="18" charset="0"/>
                                </a:rPr>
                                <m:t>,</m:t>
                              </m:r>
                              <m:r>
                                <a:rPr lang="es-MX" i="1" smtClean="0">
                                  <a:latin typeface="Cambria Math" panose="02040503050406030204" pitchFamily="18" charset="0"/>
                                </a:rPr>
                                <m:t>𝑗</m:t>
                              </m:r>
                            </m:sub>
                          </m:sSub>
                        </m:e>
                      </m:nary>
                    </m:oMath>
                  </m:oMathPara>
                </a14:m>
                <a:endParaRPr lang="es-MX" dirty="0" smtClean="0"/>
              </a:p>
              <a:p>
                <a:pPr marL="0" indent="0">
                  <a:buFont typeface="Wingdings 3" charset="2"/>
                  <a:buNone/>
                </a:pPr>
                <a:r>
                  <a:rPr lang="es-MX" dirty="0" smtClean="0"/>
                  <a:t>Por </a:t>
                </a:r>
                <a:r>
                  <a:rPr lang="es-MX" dirty="0"/>
                  <a:t>lo tanto, </a:t>
                </a:r>
                <a:r>
                  <a:rPr lang="es-MX" dirty="0" smtClean="0"/>
                  <a:t>para x=1</a:t>
                </a:r>
                <a:r>
                  <a:rPr lang="es-MX" dirty="0"/>
                  <a:t>,…,𝑁−</a:t>
                </a:r>
                <a:r>
                  <a:rPr lang="es-MX" dirty="0" smtClean="0"/>
                  <a:t>1:</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𝑄</m:t>
                          </m:r>
                        </m:e>
                        <m:sub>
                          <m:r>
                            <a:rPr lang="es-MX" i="1" dirty="0" smtClean="0">
                              <a:latin typeface="Cambria Math" panose="02040503050406030204" pitchFamily="18" charset="0"/>
                            </a:rPr>
                            <m:t>𝑥</m:t>
                          </m:r>
                          <m:r>
                            <a:rPr lang="es-MX" i="1" dirty="0">
                              <a:latin typeface="Cambria Math" panose="02040503050406030204" pitchFamily="18" charset="0"/>
                            </a:rPr>
                            <m:t>,</m:t>
                          </m:r>
                          <m:r>
                            <a:rPr lang="es-MX" i="1" dirty="0" smtClean="0">
                              <a:latin typeface="Cambria Math" panose="02040503050406030204" pitchFamily="18" charset="0"/>
                            </a:rPr>
                            <m:t>𝑥</m:t>
                          </m:r>
                        </m:sub>
                      </m:sSub>
                      <m:r>
                        <a:rPr lang="es-MX" i="1" dirty="0" smtClean="0">
                          <a:latin typeface="Cambria Math" panose="02040503050406030204" pitchFamily="18" charset="0"/>
                        </a:rPr>
                        <m:t>=</m:t>
                      </m:r>
                      <m:r>
                        <a:rPr lang="es-MX" i="1" dirty="0">
                          <a:latin typeface="Cambria Math" panose="02040503050406030204" pitchFamily="18" charset="0"/>
                        </a:rPr>
                        <m:t>−(</m:t>
                      </m:r>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𝜆</m:t>
                          </m:r>
                        </m:e>
                        <m:sub>
                          <m:r>
                            <a:rPr lang="es-MX" i="1" dirty="0" smtClean="0">
                              <a:latin typeface="Cambria Math" panose="02040503050406030204" pitchFamily="18" charset="0"/>
                            </a:rPr>
                            <m:t>𝑥</m:t>
                          </m:r>
                          <m:r>
                            <a:rPr lang="es-MX" i="1" dirty="0">
                              <a:latin typeface="Cambria Math" panose="02040503050406030204" pitchFamily="18" charset="0"/>
                            </a:rPr>
                            <m:t>,</m:t>
                          </m:r>
                          <m:r>
                            <a:rPr lang="es-MX" i="1" dirty="0">
                              <a:latin typeface="Cambria Math" panose="02040503050406030204" pitchFamily="18" charset="0"/>
                            </a:rPr>
                            <m:t>𝑥</m:t>
                          </m:r>
                          <m:r>
                            <a:rPr lang="es-MX" i="1" dirty="0">
                              <a:latin typeface="Cambria Math" panose="02040503050406030204" pitchFamily="18" charset="0"/>
                            </a:rPr>
                            <m:t>−1</m:t>
                          </m:r>
                        </m:sub>
                      </m:sSub>
                      <m:r>
                        <a:rPr lang="es-MX" i="1" dirty="0" smtClean="0">
                          <a:latin typeface="Cambria Math" panose="02040503050406030204" pitchFamily="18" charset="0"/>
                        </a:rPr>
                        <m:t>+</m:t>
                      </m:r>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𝜆</m:t>
                          </m:r>
                        </m:e>
                        <m:sub>
                          <m:r>
                            <a:rPr lang="es-MX" i="1" dirty="0" smtClean="0">
                              <a:latin typeface="Cambria Math" panose="02040503050406030204" pitchFamily="18" charset="0"/>
                            </a:rPr>
                            <m:t>𝑥</m:t>
                          </m:r>
                          <m:r>
                            <a:rPr lang="es-MX" i="1" dirty="0">
                              <a:latin typeface="Cambria Math" panose="02040503050406030204" pitchFamily="18" charset="0"/>
                            </a:rPr>
                            <m:t>,</m:t>
                          </m:r>
                          <m:r>
                            <a:rPr lang="es-MX" i="1" dirty="0">
                              <a:latin typeface="Cambria Math" panose="02040503050406030204" pitchFamily="18" charset="0"/>
                            </a:rPr>
                            <m:t>𝑥</m:t>
                          </m:r>
                          <m:r>
                            <a:rPr lang="es-MX" i="1" dirty="0">
                              <a:latin typeface="Cambria Math" panose="02040503050406030204" pitchFamily="18" charset="0"/>
                            </a:rPr>
                            <m:t>+1</m:t>
                          </m:r>
                        </m:sub>
                      </m:sSub>
                      <m:r>
                        <a:rPr lang="es-MX" i="1" dirty="0" smtClean="0">
                          <a:latin typeface="Cambria Math" panose="02040503050406030204" pitchFamily="18" charset="0"/>
                        </a:rPr>
                        <m:t>)=</m:t>
                      </m:r>
                      <m:r>
                        <a:rPr lang="es-MX" i="1" dirty="0">
                          <a:latin typeface="Cambria Math" panose="02040503050406030204" pitchFamily="18" charset="0"/>
                        </a:rPr>
                        <m:t>−2⋅</m:t>
                      </m:r>
                      <m:f>
                        <m:fPr>
                          <m:ctrlPr>
                            <a:rPr lang="es-MX" i="1" dirty="0" smtClean="0">
                              <a:latin typeface="Cambria Math" panose="02040503050406030204" pitchFamily="18" charset="0"/>
                            </a:rPr>
                          </m:ctrlPr>
                        </m:fPr>
                        <m:num>
                          <m:r>
                            <a:rPr lang="es-MX" i="1" dirty="0">
                              <a:latin typeface="Cambria Math" panose="02040503050406030204" pitchFamily="18" charset="0"/>
                            </a:rPr>
                            <m:t>𝑥</m:t>
                          </m:r>
                          <m:d>
                            <m:dPr>
                              <m:ctrlPr>
                                <a:rPr lang="es-MX" i="1" dirty="0">
                                  <a:latin typeface="Cambria Math" panose="02040503050406030204" pitchFamily="18" charset="0"/>
                                </a:rPr>
                              </m:ctrlPr>
                            </m:dPr>
                            <m:e>
                              <m:r>
                                <a:rPr lang="es-MX" i="1" dirty="0">
                                  <a:latin typeface="Cambria Math" panose="02040503050406030204" pitchFamily="18" charset="0"/>
                                </a:rPr>
                                <m:t>𝑁</m:t>
                              </m:r>
                              <m:r>
                                <a:rPr lang="es-MX" i="1" dirty="0">
                                  <a:latin typeface="Cambria Math" panose="02040503050406030204" pitchFamily="18" charset="0"/>
                                </a:rPr>
                                <m:t>−</m:t>
                              </m:r>
                              <m:r>
                                <a:rPr lang="es-MX" i="1" dirty="0">
                                  <a:latin typeface="Cambria Math" panose="02040503050406030204" pitchFamily="18" charset="0"/>
                                </a:rPr>
                                <m:t>𝑥</m:t>
                              </m:r>
                            </m:e>
                          </m:d>
                        </m:num>
                        <m:den>
                          <m:r>
                            <a:rPr lang="es-MX" i="1" dirty="0" smtClean="0">
                              <a:latin typeface="Cambria Math" panose="02040503050406030204" pitchFamily="18" charset="0"/>
                            </a:rPr>
                            <m:t>𝑁</m:t>
                          </m:r>
                        </m:den>
                      </m:f>
                      <m:r>
                        <a:rPr lang="es-MX" i="1" dirty="0" smtClean="0">
                          <a:latin typeface="Cambria Math" panose="02040503050406030204" pitchFamily="18" charset="0"/>
                        </a:rPr>
                        <m:t>​ </m:t>
                      </m:r>
                    </m:oMath>
                  </m:oMathPara>
                </a14:m>
                <a:endParaRPr lang="es-MX" dirty="0" smtClean="0"/>
              </a:p>
              <a:p>
                <a:pPr marL="0" indent="0">
                  <a:buFont typeface="Wingdings 3" charset="2"/>
                  <a:buNone/>
                </a:pPr>
                <a:r>
                  <a:rPr lang="es-MX" dirty="0"/>
                  <a:t>Y en los extremos</a:t>
                </a:r>
                <a:r>
                  <a:rPr lang="es-MX" dirty="0" smtClean="0"/>
                  <a:t>:</a:t>
                </a:r>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dirty="0" smtClean="0">
                              <a:latin typeface="Cambria Math" panose="02040503050406030204" pitchFamily="18" charset="0"/>
                            </a:rPr>
                          </m:ctrlPr>
                        </m:sSubPr>
                        <m:e>
                          <m:r>
                            <a:rPr lang="es-MX" i="1" dirty="0" smtClean="0">
                              <a:latin typeface="Cambria Math" panose="02040503050406030204" pitchFamily="18" charset="0"/>
                            </a:rPr>
                            <m:t>𝑄</m:t>
                          </m:r>
                        </m:e>
                        <m:sub>
                          <m:r>
                            <a:rPr lang="es-MX" i="1" dirty="0">
                              <a:latin typeface="Cambria Math" panose="02040503050406030204" pitchFamily="18" charset="0"/>
                            </a:rPr>
                            <m:t>0,0</m:t>
                          </m:r>
                        </m:sub>
                      </m:sSub>
                      <m:r>
                        <a:rPr lang="es-MX" i="1" dirty="0">
                          <a:latin typeface="Cambria Math" panose="02040503050406030204" pitchFamily="18" charset="0"/>
                        </a:rPr>
                        <m:t>=−</m:t>
                      </m:r>
                      <m:sSub>
                        <m:sSubPr>
                          <m:ctrlPr>
                            <a:rPr lang="es-MX" i="1" dirty="0" smtClean="0">
                              <a:latin typeface="Cambria Math" panose="02040503050406030204" pitchFamily="18" charset="0"/>
                            </a:rPr>
                          </m:ctrlPr>
                        </m:sSubPr>
                        <m:e>
                          <m:r>
                            <a:rPr lang="es-MX" i="1" dirty="0">
                              <a:latin typeface="Cambria Math" panose="02040503050406030204" pitchFamily="18" charset="0"/>
                            </a:rPr>
                            <m:t>𝜆</m:t>
                          </m:r>
                        </m:e>
                        <m:sub>
                          <m:r>
                            <a:rPr lang="es-MX" i="1" dirty="0">
                              <a:latin typeface="Cambria Math" panose="02040503050406030204" pitchFamily="18" charset="0"/>
                            </a:rPr>
                            <m:t>0,1</m:t>
                          </m:r>
                        </m:sub>
                      </m:sSub>
                      <m:r>
                        <a:rPr lang="es-MX" i="1" dirty="0">
                          <a:latin typeface="Cambria Math" panose="02040503050406030204" pitchFamily="18" charset="0"/>
                        </a:rPr>
                        <m:t>=0</m:t>
                      </m:r>
                    </m:oMath>
                  </m:oMathPara>
                </a14:m>
                <a:endParaRPr lang="es-MX" dirty="0" smtClean="0"/>
              </a:p>
              <a:p>
                <a:pPr marL="0" indent="0">
                  <a:buFont typeface="Wingdings 3" charset="2"/>
                  <a:buNone/>
                </a:pPr>
                <a14:m>
                  <m:oMathPara xmlns:m="http://schemas.openxmlformats.org/officeDocument/2006/math">
                    <m:oMathParaPr>
                      <m:jc m:val="centerGroup"/>
                    </m:oMathParaPr>
                    <m:oMath xmlns:m="http://schemas.openxmlformats.org/officeDocument/2006/math">
                      <m:sSub>
                        <m:sSubPr>
                          <m:ctrlPr>
                            <a:rPr lang="es-MX" i="1" dirty="0" smtClean="0">
                              <a:latin typeface="Cambria Math" panose="02040503050406030204" pitchFamily="18" charset="0"/>
                            </a:rPr>
                          </m:ctrlPr>
                        </m:sSubPr>
                        <m:e>
                          <m:r>
                            <a:rPr lang="el-GR" i="1" dirty="0" smtClean="0">
                              <a:latin typeface="Cambria Math" panose="02040503050406030204" pitchFamily="18" charset="0"/>
                            </a:rPr>
                            <m:t>𝑄</m:t>
                          </m:r>
                        </m:e>
                        <m:sub>
                          <m:r>
                            <a:rPr lang="el-GR" i="1" dirty="0" smtClean="0">
                              <a:latin typeface="Cambria Math" panose="02040503050406030204" pitchFamily="18" charset="0"/>
                            </a:rPr>
                            <m:t>𝑁</m:t>
                          </m:r>
                          <m:r>
                            <a:rPr lang="el-GR" i="1" dirty="0" smtClean="0">
                              <a:latin typeface="Cambria Math" panose="02040503050406030204" pitchFamily="18" charset="0"/>
                            </a:rPr>
                            <m:t>,</m:t>
                          </m:r>
                          <m:r>
                            <a:rPr lang="el-GR" i="1" dirty="0" smtClean="0">
                              <a:latin typeface="Cambria Math" panose="02040503050406030204" pitchFamily="18" charset="0"/>
                            </a:rPr>
                            <m:t>𝑁</m:t>
                          </m:r>
                        </m:sub>
                      </m:sSub>
                      <m:r>
                        <a:rPr lang="el-GR" i="1" dirty="0" smtClean="0">
                          <a:latin typeface="Cambria Math" panose="02040503050406030204" pitchFamily="18" charset="0"/>
                        </a:rPr>
                        <m:t>=−</m:t>
                      </m:r>
                      <m:sSub>
                        <m:sSubPr>
                          <m:ctrlPr>
                            <a:rPr lang="es-MX" i="1" dirty="0" smtClean="0">
                              <a:latin typeface="Cambria Math" panose="02040503050406030204" pitchFamily="18" charset="0"/>
                            </a:rPr>
                          </m:ctrlPr>
                        </m:sSubPr>
                        <m:e>
                          <m:r>
                            <a:rPr lang="el-GR" i="1" dirty="0" smtClean="0">
                              <a:latin typeface="Cambria Math" panose="02040503050406030204" pitchFamily="18" charset="0"/>
                            </a:rPr>
                            <m:t>𝜆</m:t>
                          </m:r>
                        </m:e>
                        <m:sub>
                          <m:r>
                            <a:rPr lang="el-GR" i="1" dirty="0" smtClean="0">
                              <a:latin typeface="Cambria Math" panose="02040503050406030204" pitchFamily="18" charset="0"/>
                            </a:rPr>
                            <m:t>𝑁</m:t>
                          </m:r>
                          <m:r>
                            <a:rPr lang="el-GR" i="1" dirty="0" smtClean="0">
                              <a:latin typeface="Cambria Math" panose="02040503050406030204" pitchFamily="18" charset="0"/>
                            </a:rPr>
                            <m:t>,</m:t>
                          </m:r>
                          <m:r>
                            <a:rPr lang="el-GR" i="1" dirty="0" smtClean="0">
                              <a:latin typeface="Cambria Math" panose="02040503050406030204" pitchFamily="18" charset="0"/>
                            </a:rPr>
                            <m:t>𝑁</m:t>
                          </m:r>
                          <m:r>
                            <a:rPr lang="el-GR" i="1" dirty="0" smtClean="0">
                              <a:latin typeface="Cambria Math" panose="02040503050406030204" pitchFamily="18" charset="0"/>
                            </a:rPr>
                            <m:t>−1</m:t>
                          </m:r>
                        </m:sub>
                      </m:sSub>
                      <m:r>
                        <a:rPr lang="es-MX" i="1" dirty="0" smtClean="0">
                          <a:latin typeface="Cambria Math" panose="02040503050406030204" pitchFamily="18" charset="0"/>
                        </a:rPr>
                        <m:t>=0</m:t>
                      </m:r>
                    </m:oMath>
                  </m:oMathPara>
                </a14:m>
                <a:endParaRPr lang="es-MX"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1103310" y="2052918"/>
                <a:ext cx="8946541" cy="4195481"/>
              </a:xfrm>
              <a:prstGeom prst="rect">
                <a:avLst/>
              </a:prstGeom>
              <a:blipFill>
                <a:blip r:embed="rId4"/>
                <a:stretch>
                  <a:fillRect l="-749" t="-872"/>
                </a:stretch>
              </a:blipFill>
            </p:spPr>
            <p:txBody>
              <a:bodyPr/>
              <a:lstStyle/>
              <a:p>
                <a:r>
                  <a:rPr lang="es-MX">
                    <a:noFill/>
                  </a:rPr>
                  <a:t> </a:t>
                </a:r>
              </a:p>
            </p:txBody>
          </p:sp>
        </mc:Fallback>
      </mc:AlternateContent>
    </p:spTree>
    <p:extLst>
      <p:ext uri="{BB962C8B-B14F-4D97-AF65-F5344CB8AC3E}">
        <p14:creationId xmlns:p14="http://schemas.microsoft.com/office/powerpoint/2010/main" val="69332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par>
                                <p:cTn id="37" presetID="3" presetClass="exit" presetSubtype="10" fill="hold" grpId="1" nodeType="withEffect">
                                  <p:stCondLst>
                                    <p:cond delay="0"/>
                                  </p:stCondLst>
                                  <p:childTnLst>
                                    <p:animEffect transition="out" filter="blinds(horizontal)">
                                      <p:cBhvr>
                                        <p:cTn id="38" dur="500"/>
                                        <p:tgtEl>
                                          <p:spTgt spid="3">
                                            <p:txEl>
                                              <p:pRg st="2" end="2"/>
                                            </p:txEl>
                                          </p:spTgt>
                                        </p:tgtEl>
                                      </p:cBhvr>
                                    </p:animEffect>
                                    <p:set>
                                      <p:cBhvr>
                                        <p:cTn id="39" dur="1" fill="hold">
                                          <p:stCondLst>
                                            <p:cond delay="499"/>
                                          </p:stCondLst>
                                        </p:cTn>
                                        <p:tgtEl>
                                          <p:spTgt spid="3">
                                            <p:txEl>
                                              <p:pRg st="2" end="2"/>
                                            </p:txEl>
                                          </p:spTgt>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3">
                                            <p:txEl>
                                              <p:pRg st="3" end="3"/>
                                            </p:txEl>
                                          </p:spTgt>
                                        </p:tgtEl>
                                      </p:cBhvr>
                                    </p:animEffect>
                                    <p:set>
                                      <p:cBhvr>
                                        <p:cTn id="42" dur="1" fill="hold">
                                          <p:stCondLst>
                                            <p:cond delay="499"/>
                                          </p:stCondLst>
                                        </p:cTn>
                                        <p:tgtEl>
                                          <p:spTgt spid="3">
                                            <p:txEl>
                                              <p:pRg st="3" end="3"/>
                                            </p:txEl>
                                          </p:spTgt>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3">
                                            <p:txEl>
                                              <p:pRg st="4" end="4"/>
                                            </p:txEl>
                                          </p:spTgt>
                                        </p:tgtEl>
                                      </p:cBhvr>
                                    </p:animEffect>
                                    <p:set>
                                      <p:cBhvr>
                                        <p:cTn id="45" dur="1" fill="hold">
                                          <p:stCondLst>
                                            <p:cond delay="499"/>
                                          </p:stCondLst>
                                        </p:cTn>
                                        <p:tgtEl>
                                          <p:spTgt spid="3">
                                            <p:txEl>
                                              <p:pRg st="4" end="4"/>
                                            </p:txEl>
                                          </p:spTgt>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3">
                                            <p:txEl>
                                              <p:pRg st="5" end="5"/>
                                            </p:txEl>
                                          </p:spTgt>
                                        </p:tgtEl>
                                      </p:cBhvr>
                                    </p:animEffect>
                                    <p:set>
                                      <p:cBhvr>
                                        <p:cTn id="48" dur="1" fill="hold">
                                          <p:stCondLst>
                                            <p:cond delay="499"/>
                                          </p:stCondLst>
                                        </p:cTn>
                                        <p:tgtEl>
                                          <p:spTgt spid="3">
                                            <p:txEl>
                                              <p:pRg st="5" end="5"/>
                                            </p:txEl>
                                          </p:spTgt>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3">
                                            <p:txEl>
                                              <p:pRg st="6" end="6"/>
                                            </p:txEl>
                                          </p:spTgt>
                                        </p:tgtEl>
                                      </p:cBhvr>
                                    </p:animEffect>
                                    <p:set>
                                      <p:cBhvr>
                                        <p:cTn id="51" dur="1" fill="hold">
                                          <p:stCondLst>
                                            <p:cond delay="499"/>
                                          </p:stCondLst>
                                        </p:cTn>
                                        <p:tgtEl>
                                          <p:spTgt spid="3">
                                            <p:txEl>
                                              <p:pRg st="6" end="6"/>
                                            </p:txEl>
                                          </p:spTgt>
                                        </p:tgtEl>
                                        <p:attrNameLst>
                                          <p:attrName>style.visibility</p:attrName>
                                        </p:attrNameLst>
                                      </p:cBhvr>
                                      <p:to>
                                        <p:strVal val="hidden"/>
                                      </p:to>
                                    </p:set>
                                  </p:childTnLst>
                                </p:cTn>
                              </p:par>
                              <p:par>
                                <p:cTn id="52" presetID="22" presetClass="entr" presetSubtype="4"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wipe(down)">
                                      <p:cBhvr>
                                        <p:cTn id="54" dur="500"/>
                                        <p:tgtEl>
                                          <p:spTgt spid="4">
                                            <p:txEl>
                                              <p:pRg st="0" end="0"/>
                                            </p:tx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animEffect transition="in" filter="wipe(down)">
                                      <p:cBhvr>
                                        <p:cTn id="57" dur="500"/>
                                        <p:tgtEl>
                                          <p:spTgt spid="4">
                                            <p:txEl>
                                              <p:pRg st="1" end="1"/>
                                            </p:txEl>
                                          </p:spTgt>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wipe(down)">
                                      <p:cBhvr>
                                        <p:cTn id="60" dur="500"/>
                                        <p:tgtEl>
                                          <p:spTgt spid="4">
                                            <p:txEl>
                                              <p:pRg st="2" end="2"/>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wipe(down)">
                                      <p:cBhvr>
                                        <p:cTn id="63" dur="500"/>
                                        <p:tgtEl>
                                          <p:spTgt spid="4">
                                            <p:txEl>
                                              <p:pRg st="3" end="3"/>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wipe(down)">
                                      <p:cBhvr>
                                        <p:cTn id="66" dur="500"/>
                                        <p:tgtEl>
                                          <p:spTgt spid="4">
                                            <p:txEl>
                                              <p:pRg st="4" end="4"/>
                                            </p:txEl>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animEffect transition="in" filter="wipe(down)">
                                      <p:cBhvr>
                                        <p:cTn id="69" dur="500"/>
                                        <p:tgtEl>
                                          <p:spTgt spid="4">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1" nodeType="clickEffect">
                                  <p:stCondLst>
                                    <p:cond delay="0"/>
                                  </p:stCondLst>
                                  <p:childTnLst>
                                    <p:animEffect transition="out" filter="blinds(horizontal)">
                                      <p:cBhvr>
                                        <p:cTn id="73" dur="500"/>
                                        <p:tgtEl>
                                          <p:spTgt spid="4">
                                            <p:txEl>
                                              <p:pRg st="0" end="0"/>
                                            </p:txEl>
                                          </p:spTgt>
                                        </p:tgtEl>
                                      </p:cBhvr>
                                    </p:animEffect>
                                    <p:set>
                                      <p:cBhvr>
                                        <p:cTn id="74" dur="1" fill="hold">
                                          <p:stCondLst>
                                            <p:cond delay="499"/>
                                          </p:stCondLst>
                                        </p:cTn>
                                        <p:tgtEl>
                                          <p:spTgt spid="4">
                                            <p:txEl>
                                              <p:pRg st="0" end="0"/>
                                            </p:txEl>
                                          </p:spTgt>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4">
                                            <p:txEl>
                                              <p:pRg st="1" end="1"/>
                                            </p:txEl>
                                          </p:spTgt>
                                        </p:tgtEl>
                                      </p:cBhvr>
                                    </p:animEffect>
                                    <p:set>
                                      <p:cBhvr>
                                        <p:cTn id="77" dur="1" fill="hold">
                                          <p:stCondLst>
                                            <p:cond delay="499"/>
                                          </p:stCondLst>
                                        </p:cTn>
                                        <p:tgtEl>
                                          <p:spTgt spid="4">
                                            <p:txEl>
                                              <p:pRg st="1" end="1"/>
                                            </p:txEl>
                                          </p:spTgt>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4">
                                            <p:txEl>
                                              <p:pRg st="2" end="2"/>
                                            </p:txEl>
                                          </p:spTgt>
                                        </p:tgtEl>
                                      </p:cBhvr>
                                    </p:animEffect>
                                    <p:set>
                                      <p:cBhvr>
                                        <p:cTn id="80" dur="1" fill="hold">
                                          <p:stCondLst>
                                            <p:cond delay="499"/>
                                          </p:stCondLst>
                                        </p:cTn>
                                        <p:tgtEl>
                                          <p:spTgt spid="4">
                                            <p:txEl>
                                              <p:pRg st="2" end="2"/>
                                            </p:txEl>
                                          </p:spTgt>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4">
                                            <p:txEl>
                                              <p:pRg st="3" end="3"/>
                                            </p:txEl>
                                          </p:spTgt>
                                        </p:tgtEl>
                                      </p:cBhvr>
                                    </p:animEffect>
                                    <p:set>
                                      <p:cBhvr>
                                        <p:cTn id="83" dur="1" fill="hold">
                                          <p:stCondLst>
                                            <p:cond delay="499"/>
                                          </p:stCondLst>
                                        </p:cTn>
                                        <p:tgtEl>
                                          <p:spTgt spid="4">
                                            <p:txEl>
                                              <p:pRg st="3" end="3"/>
                                            </p:txEl>
                                          </p:spTgt>
                                        </p:tgtEl>
                                        <p:attrNameLst>
                                          <p:attrName>style.visibility</p:attrName>
                                        </p:attrNameLst>
                                      </p:cBhvr>
                                      <p:to>
                                        <p:strVal val="hidden"/>
                                      </p:to>
                                    </p:set>
                                  </p:childTnLst>
                                </p:cTn>
                              </p:par>
                              <p:par>
                                <p:cTn id="84" presetID="3" presetClass="exit" presetSubtype="10" fill="hold" grpId="1" nodeType="withEffect">
                                  <p:stCondLst>
                                    <p:cond delay="0"/>
                                  </p:stCondLst>
                                  <p:childTnLst>
                                    <p:animEffect transition="out" filter="blinds(horizontal)">
                                      <p:cBhvr>
                                        <p:cTn id="85" dur="500"/>
                                        <p:tgtEl>
                                          <p:spTgt spid="4">
                                            <p:txEl>
                                              <p:pRg st="4" end="4"/>
                                            </p:txEl>
                                          </p:spTgt>
                                        </p:tgtEl>
                                      </p:cBhvr>
                                    </p:animEffect>
                                    <p:set>
                                      <p:cBhvr>
                                        <p:cTn id="86" dur="1" fill="hold">
                                          <p:stCondLst>
                                            <p:cond delay="499"/>
                                          </p:stCondLst>
                                        </p:cTn>
                                        <p:tgtEl>
                                          <p:spTgt spid="4">
                                            <p:txEl>
                                              <p:pRg st="4" end="4"/>
                                            </p:txEl>
                                          </p:spTgt>
                                        </p:tgtEl>
                                        <p:attrNameLst>
                                          <p:attrName>style.visibility</p:attrName>
                                        </p:attrNameLst>
                                      </p:cBhvr>
                                      <p:to>
                                        <p:strVal val="hidden"/>
                                      </p:to>
                                    </p:set>
                                  </p:childTnLst>
                                </p:cTn>
                              </p:par>
                              <p:par>
                                <p:cTn id="87" presetID="3" presetClass="exit" presetSubtype="10" fill="hold" grpId="1" nodeType="withEffect">
                                  <p:stCondLst>
                                    <p:cond delay="0"/>
                                  </p:stCondLst>
                                  <p:childTnLst>
                                    <p:animEffect transition="out" filter="blinds(horizontal)">
                                      <p:cBhvr>
                                        <p:cTn id="88" dur="500"/>
                                        <p:tgtEl>
                                          <p:spTgt spid="4">
                                            <p:txEl>
                                              <p:pRg st="5" end="5"/>
                                            </p:txEl>
                                          </p:spTgt>
                                        </p:tgtEl>
                                      </p:cBhvr>
                                    </p:animEffect>
                                    <p:set>
                                      <p:cBhvr>
                                        <p:cTn id="89" dur="1" fill="hold">
                                          <p:stCondLst>
                                            <p:cond delay="499"/>
                                          </p:stCondLst>
                                        </p:cTn>
                                        <p:tgtEl>
                                          <p:spTgt spid="4">
                                            <p:txEl>
                                              <p:pRg st="5" end="5"/>
                                            </p:txEl>
                                          </p:spTgt>
                                        </p:tgtEl>
                                        <p:attrNameLst>
                                          <p:attrName>style.visibility</p:attrName>
                                        </p:attrNameLst>
                                      </p:cBhvr>
                                      <p:to>
                                        <p:strVal val="hidden"/>
                                      </p:to>
                                    </p:set>
                                  </p:childTnLst>
                                </p:cTn>
                              </p:par>
                              <p:par>
                                <p:cTn id="90" presetID="22" presetClass="entr" presetSubtype="4" fill="hold" grpId="0" nodeType="withEffect">
                                  <p:stCondLst>
                                    <p:cond delay="0"/>
                                  </p:stCondLst>
                                  <p:childTnLst>
                                    <p:set>
                                      <p:cBhvr>
                                        <p:cTn id="91" dur="1" fill="hold">
                                          <p:stCondLst>
                                            <p:cond delay="0"/>
                                          </p:stCondLst>
                                        </p:cTn>
                                        <p:tgtEl>
                                          <p:spTgt spid="5">
                                            <p:txEl>
                                              <p:pRg st="0" end="0"/>
                                            </p:txEl>
                                          </p:spTgt>
                                        </p:tgtEl>
                                        <p:attrNameLst>
                                          <p:attrName>style.visibility</p:attrName>
                                        </p:attrNameLst>
                                      </p:cBhvr>
                                      <p:to>
                                        <p:strVal val="visible"/>
                                      </p:to>
                                    </p:set>
                                    <p:animEffect transition="in" filter="wipe(down)">
                                      <p:cBhvr>
                                        <p:cTn id="92" dur="500"/>
                                        <p:tgtEl>
                                          <p:spTgt spid="5">
                                            <p:txEl>
                                              <p:pRg st="0" end="0"/>
                                            </p:txEl>
                                          </p:spTgt>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5">
                                            <p:txEl>
                                              <p:pRg st="1" end="1"/>
                                            </p:txEl>
                                          </p:spTgt>
                                        </p:tgtEl>
                                        <p:attrNameLst>
                                          <p:attrName>style.visibility</p:attrName>
                                        </p:attrNameLst>
                                      </p:cBhvr>
                                      <p:to>
                                        <p:strVal val="visible"/>
                                      </p:to>
                                    </p:set>
                                    <p:animEffect transition="in" filter="wipe(down)">
                                      <p:cBhvr>
                                        <p:cTn id="95" dur="500"/>
                                        <p:tgtEl>
                                          <p:spTgt spid="5">
                                            <p:txEl>
                                              <p:pRg st="1" end="1"/>
                                            </p:txEl>
                                          </p:spTgt>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
                                            <p:txEl>
                                              <p:pRg st="2" end="2"/>
                                            </p:txEl>
                                          </p:spTgt>
                                        </p:tgtEl>
                                        <p:attrNameLst>
                                          <p:attrName>style.visibility</p:attrName>
                                        </p:attrNameLst>
                                      </p:cBhvr>
                                      <p:to>
                                        <p:strVal val="visible"/>
                                      </p:to>
                                    </p:set>
                                    <p:animEffect transition="in" filter="wipe(down)">
                                      <p:cBhvr>
                                        <p:cTn id="98" dur="500"/>
                                        <p:tgtEl>
                                          <p:spTgt spid="5">
                                            <p:txEl>
                                              <p:pRg st="2" end="2"/>
                                            </p:txEl>
                                          </p:spTgt>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
                                            <p:txEl>
                                              <p:pRg st="3" end="3"/>
                                            </p:txEl>
                                          </p:spTgt>
                                        </p:tgtEl>
                                        <p:attrNameLst>
                                          <p:attrName>style.visibility</p:attrName>
                                        </p:attrNameLst>
                                      </p:cBhvr>
                                      <p:to>
                                        <p:strVal val="visible"/>
                                      </p:to>
                                    </p:set>
                                    <p:animEffect transition="in" filter="wipe(down)">
                                      <p:cBhvr>
                                        <p:cTn id="101" dur="500"/>
                                        <p:tgtEl>
                                          <p:spTgt spid="5">
                                            <p:txEl>
                                              <p:pRg st="3" end="3"/>
                                            </p:txEl>
                                          </p:spTgt>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
                                            <p:txEl>
                                              <p:pRg st="4" end="4"/>
                                            </p:txEl>
                                          </p:spTgt>
                                        </p:tgtEl>
                                        <p:attrNameLst>
                                          <p:attrName>style.visibility</p:attrName>
                                        </p:attrNameLst>
                                      </p:cBhvr>
                                      <p:to>
                                        <p:strVal val="visible"/>
                                      </p:to>
                                    </p:set>
                                    <p:animEffect transition="in" filter="wipe(down)">
                                      <p:cBhvr>
                                        <p:cTn id="104" dur="500"/>
                                        <p:tgtEl>
                                          <p:spTgt spid="5">
                                            <p:txEl>
                                              <p:pRg st="4" end="4"/>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
                                            <p:txEl>
                                              <p:pRg st="5" end="5"/>
                                            </p:txEl>
                                          </p:spTgt>
                                        </p:tgtEl>
                                        <p:attrNameLst>
                                          <p:attrName>style.visibility</p:attrName>
                                        </p:attrNameLst>
                                      </p:cBhvr>
                                      <p:to>
                                        <p:strVal val="visible"/>
                                      </p:to>
                                    </p:set>
                                    <p:animEffect transition="in" filter="wipe(down)">
                                      <p:cBhvr>
                                        <p:cTn id="109" dur="500"/>
                                        <p:tgtEl>
                                          <p:spTgt spid="5">
                                            <p:txEl>
                                              <p:pRg st="5" end="5"/>
                                            </p:txEl>
                                          </p:spTgt>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5">
                                            <p:txEl>
                                              <p:pRg st="6" end="6"/>
                                            </p:txEl>
                                          </p:spTgt>
                                        </p:tgtEl>
                                        <p:attrNameLst>
                                          <p:attrName>style.visibility</p:attrName>
                                        </p:attrNameLst>
                                      </p:cBhvr>
                                      <p:to>
                                        <p:strVal val="visible"/>
                                      </p:to>
                                    </p:set>
                                    <p:animEffect transition="in" filter="wipe(down)">
                                      <p:cBhvr>
                                        <p:cTn id="112" dur="500"/>
                                        <p:tgtEl>
                                          <p:spTgt spid="5">
                                            <p:txEl>
                                              <p:pRg st="6" end="6"/>
                                            </p:txEl>
                                          </p:spTgt>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5">
                                            <p:txEl>
                                              <p:pRg st="7" end="7"/>
                                            </p:txEl>
                                          </p:spTgt>
                                        </p:tgtEl>
                                        <p:attrNameLst>
                                          <p:attrName>style.visibility</p:attrName>
                                        </p:attrNameLst>
                                      </p:cBhvr>
                                      <p:to>
                                        <p:strVal val="visible"/>
                                      </p:to>
                                    </p:set>
                                    <p:animEffect transition="in" filter="wipe(down)">
                                      <p:cBhvr>
                                        <p:cTn id="11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uiExpand="1" build="p"/>
      <p:bldP spid="4" grpId="0" uiExpand="1" build="p"/>
      <p:bldP spid="4" grpId="1" uiExpand="1" build="allAtOnce"/>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Marcador de contenido 32"/>
          <p:cNvPicPr>
            <a:picLocks noGrp="1" noChangeAspect="1"/>
          </p:cNvPicPr>
          <p:nvPr>
            <p:ph idx="1"/>
          </p:nvPr>
        </p:nvPicPr>
        <p:blipFill>
          <a:blip r:embed="rId2"/>
          <a:stretch>
            <a:fillRect/>
          </a:stretch>
        </p:blipFill>
        <p:spPr>
          <a:xfrm>
            <a:off x="1103313" y="3102883"/>
            <a:ext cx="8947150" cy="2095272"/>
          </a:xfrm>
          <a:prstGeom prst="rect">
            <a:avLst/>
          </a:prstGeom>
        </p:spPr>
      </p:pic>
      <mc:AlternateContent xmlns:mc="http://schemas.openxmlformats.org/markup-compatibility/2006" xmlns:a14="http://schemas.microsoft.com/office/drawing/2010/main">
        <mc:Choice Requires="a14">
          <p:sp>
            <p:nvSpPr>
              <p:cNvPr id="6" name="Título 1"/>
              <p:cNvSpPr>
                <a:spLocks noGrp="1"/>
              </p:cNvSpPr>
              <p:nvPr>
                <p:ph type="title"/>
              </p:nvPr>
            </p:nvSpPr>
            <p:spPr/>
            <p:txBody>
              <a:bodyPr/>
              <a:lstStyle/>
              <a:p>
                <a:pPr algn="ctr"/>
                <a:r>
                  <a:rPr lang="es-MX" dirty="0"/>
                  <a:t>Matriz de tasas de transición general </a:t>
                </a:r>
                <a14:m>
                  <m:oMath xmlns:m="http://schemas.openxmlformats.org/officeDocument/2006/math">
                    <m:r>
                      <a:rPr lang="es-MX" i="1" smtClean="0">
                        <a:latin typeface="Cambria Math" panose="02040503050406030204" pitchFamily="18" charset="0"/>
                      </a:rPr>
                      <m:t>𝑄</m:t>
                    </m:r>
                  </m:oMath>
                </a14:m>
                <a:r>
                  <a:rPr lang="es-MX" dirty="0" smtClean="0"/>
                  <a:t> </a:t>
                </a:r>
                <a:r>
                  <a:rPr lang="es-MX" dirty="0"/>
                  <a:t>para el modelo de Moran</a:t>
                </a:r>
              </a:p>
            </p:txBody>
          </p:sp>
        </mc:Choice>
        <mc:Fallback xmlns="">
          <p:sp>
            <p:nvSpPr>
              <p:cNvPr id="6" name="Título 1"/>
              <p:cNvSpPr>
                <a:spLocks noGrp="1" noRot="1" noChangeAspect="1" noMove="1" noResize="1" noEditPoints="1" noAdjustHandles="1" noChangeArrowheads="1" noChangeShapeType="1" noTextEdit="1"/>
              </p:cNvSpPr>
              <p:nvPr>
                <p:ph type="title"/>
              </p:nvPr>
            </p:nvSpPr>
            <p:spPr>
              <a:blipFill>
                <a:blip r:embed="rId3"/>
                <a:stretch>
                  <a:fillRect t="-8696" b="-63478"/>
                </a:stretch>
              </a:blipFill>
            </p:spPr>
            <p:txBody>
              <a:bodyPr/>
              <a:lstStyle/>
              <a:p>
                <a:r>
                  <a:rPr lang="es-MX">
                    <a:noFill/>
                  </a:rPr>
                  <a:t> </a:t>
                </a:r>
              </a:p>
            </p:txBody>
          </p:sp>
        </mc:Fallback>
      </mc:AlternateContent>
      <p:sp>
        <p:nvSpPr>
          <p:cNvPr id="10" name="Rectángulo 9"/>
          <p:cNvSpPr/>
          <p:nvPr/>
        </p:nvSpPr>
        <p:spPr>
          <a:xfrm>
            <a:off x="2148840" y="3374136"/>
            <a:ext cx="649224" cy="310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12" name="Rectángulo 11"/>
          <p:cNvSpPr/>
          <p:nvPr/>
        </p:nvSpPr>
        <p:spPr>
          <a:xfrm>
            <a:off x="8487156" y="4706112"/>
            <a:ext cx="830580" cy="332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1" name="CuadroTexto 10"/>
              <p:cNvSpPr txBox="1"/>
              <p:nvPr/>
            </p:nvSpPr>
            <p:spPr>
              <a:xfrm>
                <a:off x="1536192" y="2534948"/>
                <a:ext cx="187452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0,0</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b="0" i="1" smtClean="0">
                              <a:latin typeface="Cambria Math" panose="02040503050406030204" pitchFamily="18" charset="0"/>
                            </a:rPr>
                            <m:t>0,</m:t>
                          </m:r>
                          <m:r>
                            <a:rPr lang="es-MX" i="1">
                              <a:latin typeface="Cambria Math" panose="02040503050406030204" pitchFamily="18" charset="0"/>
                            </a:rPr>
                            <m:t>1</m:t>
                          </m:r>
                        </m:sub>
                      </m:sSub>
                    </m:oMath>
                  </m:oMathPara>
                </a14:m>
                <a:endParaRPr lang="es-MX"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1536192" y="2534948"/>
                <a:ext cx="1874520" cy="381515"/>
              </a:xfrm>
              <a:prstGeom prst="rect">
                <a:avLst/>
              </a:prstGeom>
              <a:blipFill>
                <a:blip r:embed="rId12"/>
                <a:stretch>
                  <a:fillRect b="-8065"/>
                </a:stretch>
              </a:blipFill>
            </p:spPr>
            <p:txBody>
              <a:bodyPr/>
              <a:lstStyle/>
              <a:p>
                <a:r>
                  <a:rPr lang="es-MX">
                    <a:noFill/>
                  </a:rPr>
                  <a:t> </a:t>
                </a:r>
              </a:p>
            </p:txBody>
          </p:sp>
        </mc:Fallback>
      </mc:AlternateContent>
      <p:cxnSp>
        <p:nvCxnSpPr>
          <p:cNvPr id="14" name="Conector recto de flecha 13"/>
          <p:cNvCxnSpPr>
            <a:stCxn id="10" idx="0"/>
            <a:endCxn id="11" idx="2"/>
          </p:cNvCxnSpPr>
          <p:nvPr/>
        </p:nvCxnSpPr>
        <p:spPr>
          <a:xfrm flipV="1">
            <a:off x="2473452" y="2916463"/>
            <a:ext cx="0" cy="4576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7965186" y="5446312"/>
                <a:ext cx="187452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𝑁</m:t>
                          </m:r>
                          <m:r>
                            <a:rPr lang="es-MX" b="0" i="1" smtClean="0">
                              <a:latin typeface="Cambria Math" panose="02040503050406030204" pitchFamily="18" charset="0"/>
                            </a:rPr>
                            <m:t>,</m:t>
                          </m:r>
                          <m:r>
                            <a:rPr lang="es-MX" b="0" i="1" smtClean="0">
                              <a:latin typeface="Cambria Math" panose="02040503050406030204" pitchFamily="18" charset="0"/>
                            </a:rPr>
                            <m:t>𝑁</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b="0" i="1" smtClean="0">
                              <a:latin typeface="Cambria Math" panose="02040503050406030204" pitchFamily="18" charset="0"/>
                            </a:rPr>
                            <m:t>𝑁</m:t>
                          </m:r>
                          <m:r>
                            <a:rPr lang="es-MX" i="1">
                              <a:latin typeface="Cambria Math" panose="02040503050406030204" pitchFamily="18" charset="0"/>
                            </a:rPr>
                            <m:t>, </m:t>
                          </m:r>
                          <m:r>
                            <a:rPr lang="es-MX" b="0" i="1" smtClean="0">
                              <a:latin typeface="Cambria Math" panose="02040503050406030204" pitchFamily="18" charset="0"/>
                            </a:rPr>
                            <m:t>𝑁</m:t>
                          </m:r>
                          <m:r>
                            <a:rPr lang="es-MX" i="1">
                              <a:latin typeface="Cambria Math" panose="02040503050406030204" pitchFamily="18" charset="0"/>
                            </a:rPr>
                            <m:t>−1</m:t>
                          </m:r>
                        </m:sub>
                      </m:sSub>
                    </m:oMath>
                  </m:oMathPara>
                </a14:m>
                <a:endParaRPr lang="es-MX"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7965186" y="5446312"/>
                <a:ext cx="1874520" cy="381515"/>
              </a:xfrm>
              <a:prstGeom prst="rect">
                <a:avLst/>
              </a:prstGeom>
              <a:blipFill>
                <a:blip r:embed="rId13"/>
                <a:stretch>
                  <a:fillRect b="-7937"/>
                </a:stretch>
              </a:blipFill>
            </p:spPr>
            <p:txBody>
              <a:bodyPr/>
              <a:lstStyle/>
              <a:p>
                <a:r>
                  <a:rPr lang="es-MX">
                    <a:noFill/>
                  </a:rPr>
                  <a:t> </a:t>
                </a:r>
              </a:p>
            </p:txBody>
          </p:sp>
        </mc:Fallback>
      </mc:AlternateContent>
      <p:cxnSp>
        <p:nvCxnSpPr>
          <p:cNvPr id="24" name="Conector recto de flecha 23"/>
          <p:cNvCxnSpPr>
            <a:stCxn id="12" idx="2"/>
            <a:endCxn id="17" idx="0"/>
          </p:cNvCxnSpPr>
          <p:nvPr/>
        </p:nvCxnSpPr>
        <p:spPr>
          <a:xfrm>
            <a:off x="8902446" y="5038344"/>
            <a:ext cx="0" cy="4079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p:cNvSpPr txBox="1"/>
              <p:nvPr/>
            </p:nvSpPr>
            <p:spPr>
              <a:xfrm>
                <a:off x="3710562" y="2492455"/>
                <a:ext cx="2800344"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𝑄</m:t>
                          </m:r>
                        </m:e>
                        <m:sub>
                          <m:r>
                            <a:rPr lang="es-MX" b="0" i="1" smtClean="0">
                              <a:latin typeface="Cambria Math" panose="02040503050406030204" pitchFamily="18" charset="0"/>
                            </a:rPr>
                            <m:t>𝑥</m:t>
                          </m:r>
                          <m:r>
                            <a:rPr lang="es-MX" b="0" i="1" smtClean="0">
                              <a:latin typeface="Cambria Math" panose="02040503050406030204" pitchFamily="18" charset="0"/>
                            </a:rPr>
                            <m:t>,</m:t>
                          </m:r>
                          <m:r>
                            <a:rPr lang="es-MX" b="0" i="1" smtClean="0">
                              <a:latin typeface="Cambria Math" panose="02040503050406030204" pitchFamily="18" charset="0"/>
                            </a:rPr>
                            <m:t>𝑥</m:t>
                          </m:r>
                        </m:sub>
                      </m:sSub>
                      <m:r>
                        <a:rPr lang="es-MX" b="0" i="1" smtClean="0">
                          <a:latin typeface="Cambria Math" panose="02040503050406030204" pitchFamily="18" charset="0"/>
                        </a:rPr>
                        <m:t>=−</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𝑥</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𝜆</m:t>
                              </m:r>
                            </m:e>
                            <m:sub>
                              <m:r>
                                <a:rPr lang="es-MX" i="1">
                                  <a:latin typeface="Cambria Math" panose="02040503050406030204" pitchFamily="18" charset="0"/>
                                </a:rPr>
                                <m:t>𝑥</m:t>
                              </m:r>
                              <m:r>
                                <a:rPr lang="es-MX" i="1">
                                  <a:latin typeface="Cambria Math" panose="02040503050406030204" pitchFamily="18" charset="0"/>
                                </a:rPr>
                                <m:t>, </m:t>
                              </m:r>
                              <m:r>
                                <a:rPr lang="es-MX" i="1">
                                  <a:latin typeface="Cambria Math" panose="02040503050406030204" pitchFamily="18" charset="0"/>
                                </a:rPr>
                                <m:t>𝑥</m:t>
                              </m:r>
                              <m:r>
                                <a:rPr lang="es-MX" b="0" i="1" smtClean="0">
                                  <a:latin typeface="Cambria Math" panose="02040503050406030204" pitchFamily="18" charset="0"/>
                                </a:rPr>
                                <m:t>+</m:t>
                              </m:r>
                              <m:r>
                                <a:rPr lang="es-MX" i="1">
                                  <a:latin typeface="Cambria Math" panose="02040503050406030204" pitchFamily="18" charset="0"/>
                                </a:rPr>
                                <m:t>1</m:t>
                              </m:r>
                            </m:sub>
                          </m:sSub>
                        </m:e>
                      </m:d>
                    </m:oMath>
                  </m:oMathPara>
                </a14:m>
                <a:endParaRPr lang="es-MX" dirty="0"/>
              </a:p>
            </p:txBody>
          </p:sp>
        </mc:Choice>
        <mc:Fallback xmlns="">
          <p:sp>
            <p:nvSpPr>
              <p:cNvPr id="28" name="CuadroTexto 27"/>
              <p:cNvSpPr txBox="1">
                <a:spLocks noRot="1" noChangeAspect="1" noMove="1" noResize="1" noEditPoints="1" noAdjustHandles="1" noChangeArrowheads="1" noChangeShapeType="1" noTextEdit="1"/>
              </p:cNvSpPr>
              <p:nvPr/>
            </p:nvSpPr>
            <p:spPr>
              <a:xfrm>
                <a:off x="3710562" y="2492455"/>
                <a:ext cx="2800344" cy="404983"/>
              </a:xfrm>
              <a:prstGeom prst="rect">
                <a:avLst/>
              </a:prstGeom>
              <a:blipFill>
                <a:blip r:embed="rId15"/>
                <a:stretch>
                  <a:fillRect b="-6061"/>
                </a:stretch>
              </a:blipFill>
            </p:spPr>
            <p:txBody>
              <a:bodyPr/>
              <a:lstStyle/>
              <a:p>
                <a:r>
                  <a:rPr lang="es-MX">
                    <a:noFill/>
                  </a:rPr>
                  <a:t> </a:t>
                </a:r>
              </a:p>
            </p:txBody>
          </p:sp>
        </mc:Fallback>
      </mc:AlternateContent>
      <p:sp>
        <p:nvSpPr>
          <p:cNvPr id="30" name="Rectángulo 29"/>
          <p:cNvSpPr/>
          <p:nvPr/>
        </p:nvSpPr>
        <p:spPr>
          <a:xfrm>
            <a:off x="2903220" y="3655003"/>
            <a:ext cx="1403604" cy="295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32" name="Rectángulo 31"/>
          <p:cNvSpPr/>
          <p:nvPr/>
        </p:nvSpPr>
        <p:spPr>
          <a:xfrm>
            <a:off x="4381500" y="3939831"/>
            <a:ext cx="1403604" cy="295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37" name="Rectángulo 36"/>
          <p:cNvSpPr/>
          <p:nvPr/>
        </p:nvSpPr>
        <p:spPr>
          <a:xfrm>
            <a:off x="6399276" y="4456626"/>
            <a:ext cx="1940052" cy="325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cxnSp>
        <p:nvCxnSpPr>
          <p:cNvPr id="38" name="Conector angular 37"/>
          <p:cNvCxnSpPr>
            <a:stCxn id="30" idx="1"/>
            <a:endCxn id="28" idx="1"/>
          </p:cNvCxnSpPr>
          <p:nvPr/>
        </p:nvCxnSpPr>
        <p:spPr>
          <a:xfrm rot="10800000" flipH="1">
            <a:off x="2903220" y="2694948"/>
            <a:ext cx="807342" cy="1107659"/>
          </a:xfrm>
          <a:prstGeom prst="bentConnector3">
            <a:avLst>
              <a:gd name="adj1" fmla="val -2831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onector angular 39"/>
          <p:cNvCxnSpPr>
            <a:stCxn id="32" idx="3"/>
            <a:endCxn id="28" idx="2"/>
          </p:cNvCxnSpPr>
          <p:nvPr/>
        </p:nvCxnSpPr>
        <p:spPr>
          <a:xfrm flipH="1" flipV="1">
            <a:off x="5110734" y="2897438"/>
            <a:ext cx="674370" cy="1189996"/>
          </a:xfrm>
          <a:prstGeom prst="bentConnector4">
            <a:avLst>
              <a:gd name="adj1" fmla="val -33898"/>
              <a:gd name="adj2" fmla="val 562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a:stCxn id="37" idx="1"/>
            <a:endCxn id="28" idx="3"/>
          </p:cNvCxnSpPr>
          <p:nvPr/>
        </p:nvCxnSpPr>
        <p:spPr>
          <a:xfrm rot="10800000" flipH="1">
            <a:off x="6399276" y="2694947"/>
            <a:ext cx="111630" cy="1924522"/>
          </a:xfrm>
          <a:prstGeom prst="bentConnector5">
            <a:avLst>
              <a:gd name="adj1" fmla="val -204784"/>
              <a:gd name="adj2" fmla="val 48970"/>
              <a:gd name="adj3" fmla="val 30478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Rectángulo 58"/>
          <p:cNvSpPr/>
          <p:nvPr/>
        </p:nvSpPr>
        <p:spPr>
          <a:xfrm>
            <a:off x="2148840" y="3675678"/>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60" name="Rectángulo 59"/>
          <p:cNvSpPr/>
          <p:nvPr/>
        </p:nvSpPr>
        <p:spPr>
          <a:xfrm>
            <a:off x="3252216" y="3946950"/>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61" name="Rectángulo 60"/>
          <p:cNvSpPr/>
          <p:nvPr/>
        </p:nvSpPr>
        <p:spPr>
          <a:xfrm>
            <a:off x="3276600" y="3376974"/>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62" name="Rectángulo 61"/>
          <p:cNvSpPr/>
          <p:nvPr/>
        </p:nvSpPr>
        <p:spPr>
          <a:xfrm>
            <a:off x="4718304" y="3648246"/>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63" name="Rectángulo 62"/>
          <p:cNvSpPr/>
          <p:nvPr/>
        </p:nvSpPr>
        <p:spPr>
          <a:xfrm>
            <a:off x="7037832" y="4733334"/>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p:sp>
        <p:nvSpPr>
          <p:cNvPr id="64" name="Rectángulo 63"/>
          <p:cNvSpPr/>
          <p:nvPr/>
        </p:nvSpPr>
        <p:spPr>
          <a:xfrm>
            <a:off x="8589264" y="4446822"/>
            <a:ext cx="649224" cy="310896"/>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0000"/>
              </a:solidFill>
            </a:endParaRPr>
          </a:p>
        </p:txBody>
      </p:sp>
      <mc:AlternateContent xmlns:mc="http://schemas.openxmlformats.org/markup-compatibility/2006" xmlns:a14="http://schemas.microsoft.com/office/drawing/2010/main">
        <mc:Choice Requires="a14">
          <p:sp>
            <p:nvSpPr>
              <p:cNvPr id="58" name="CuadroTexto 57"/>
              <p:cNvSpPr txBox="1"/>
              <p:nvPr/>
            </p:nvSpPr>
            <p:spPr>
              <a:xfrm>
                <a:off x="4260723" y="2502713"/>
                <a:ext cx="1779270" cy="381515"/>
              </a:xfrm>
              <a:prstGeom prst="rect">
                <a:avLst/>
              </a:prstGeom>
              <a:noFill/>
              <a:ln w="38100">
                <a:solidFill>
                  <a:schemeClr val="bg2">
                    <a:lumMod val="60000"/>
                    <a:lumOff val="4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𝑥</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𝜆</m:t>
                          </m:r>
                        </m:e>
                        <m:sub>
                          <m:r>
                            <a:rPr lang="es-MX" b="0" i="1" smtClean="0">
                              <a:latin typeface="Cambria Math" panose="02040503050406030204" pitchFamily="18" charset="0"/>
                            </a:rPr>
                            <m:t>𝑥</m:t>
                          </m:r>
                          <m:r>
                            <a:rPr lang="es-MX" b="0" i="1" smtClean="0">
                              <a:latin typeface="Cambria Math" panose="02040503050406030204" pitchFamily="18" charset="0"/>
                            </a:rPr>
                            <m:t>, </m:t>
                          </m:r>
                          <m:r>
                            <a:rPr lang="es-MX" b="0" i="1" smtClean="0">
                              <a:latin typeface="Cambria Math" panose="02040503050406030204" pitchFamily="18" charset="0"/>
                            </a:rPr>
                            <m:t>𝑥</m:t>
                          </m:r>
                          <m:r>
                            <a:rPr lang="es-MX" b="0" i="1" smtClean="0">
                              <a:latin typeface="Cambria Math" panose="02040503050406030204" pitchFamily="18" charset="0"/>
                            </a:rPr>
                            <m:t>−1</m:t>
                          </m:r>
                        </m:sub>
                      </m:sSub>
                    </m:oMath>
                  </m:oMathPara>
                </a14:m>
                <a:endParaRPr lang="es-MX" dirty="0"/>
              </a:p>
            </p:txBody>
          </p:sp>
        </mc:Choice>
        <mc:Fallback xmlns="">
          <p:sp>
            <p:nvSpPr>
              <p:cNvPr id="58" name="CuadroTexto 57"/>
              <p:cNvSpPr txBox="1">
                <a:spLocks noRot="1" noChangeAspect="1" noMove="1" noResize="1" noEditPoints="1" noAdjustHandles="1" noChangeArrowheads="1" noChangeShapeType="1" noTextEdit="1"/>
              </p:cNvSpPr>
              <p:nvPr/>
            </p:nvSpPr>
            <p:spPr>
              <a:xfrm>
                <a:off x="4260723" y="2502713"/>
                <a:ext cx="1779270" cy="381515"/>
              </a:xfrm>
              <a:prstGeom prst="rect">
                <a:avLst/>
              </a:prstGeom>
              <a:blipFill>
                <a:blip r:embed="rId16"/>
                <a:stretch>
                  <a:fillRect/>
                </a:stretch>
              </a:blipFill>
              <a:ln w="38100">
                <a:solidFill>
                  <a:schemeClr val="bg2">
                    <a:lumMod val="60000"/>
                    <a:lumOff val="40000"/>
                  </a:schemeClr>
                </a:solidFill>
              </a:ln>
            </p:spPr>
            <p:txBody>
              <a:bodyPr/>
              <a:lstStyle/>
              <a:p>
                <a:r>
                  <a:rPr lang="es-MX">
                    <a:noFill/>
                  </a:rPr>
                  <a:t> </a:t>
                </a:r>
              </a:p>
            </p:txBody>
          </p:sp>
        </mc:Fallback>
      </mc:AlternateContent>
    </p:spTree>
    <p:extLst>
      <p:ext uri="{BB962C8B-B14F-4D97-AF65-F5344CB8AC3E}">
        <p14:creationId xmlns:p14="http://schemas.microsoft.com/office/powerpoint/2010/main" val="213735749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16" presetClass="entr" presetSubtype="21"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arn(inVertical)">
                                      <p:cBhvr>
                                        <p:cTn id="56" dur="500"/>
                                        <p:tgtEl>
                                          <p:spTgt spid="3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inVertical)">
                                      <p:cBhvr>
                                        <p:cTn id="59" dur="500"/>
                                        <p:tgtEl>
                                          <p:spTgt spid="3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par>
                                <p:cTn id="63" presetID="22" presetClass="entr" presetSubtype="4"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par>
                                <p:cTn id="66" presetID="22" presetClass="entr" presetSubtype="4"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par>
                                <p:cTn id="69" presetID="22" presetClass="entr" presetSubtype="4"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grpId="1" nodeType="clickEffect">
                                  <p:stCondLst>
                                    <p:cond delay="0"/>
                                  </p:stCondLst>
                                  <p:childTnLst>
                                    <p:animEffect transition="out" filter="blinds(horizontal)">
                                      <p:cBhvr>
                                        <p:cTn id="75" dur="500"/>
                                        <p:tgtEl>
                                          <p:spTgt spid="32"/>
                                        </p:tgtEl>
                                      </p:cBhvr>
                                    </p:animEffect>
                                    <p:set>
                                      <p:cBhvr>
                                        <p:cTn id="76" dur="1" fill="hold">
                                          <p:stCondLst>
                                            <p:cond delay="499"/>
                                          </p:stCondLst>
                                        </p:cTn>
                                        <p:tgtEl>
                                          <p:spTgt spid="32"/>
                                        </p:tgtEl>
                                        <p:attrNameLst>
                                          <p:attrName>style.visibility</p:attrName>
                                        </p:attrNameLst>
                                      </p:cBhvr>
                                      <p:to>
                                        <p:strVal val="hidden"/>
                                      </p:to>
                                    </p:set>
                                  </p:childTnLst>
                                </p:cTn>
                              </p:par>
                              <p:par>
                                <p:cTn id="77" presetID="3" presetClass="exit" presetSubtype="10" fill="hold" grpId="1" nodeType="withEffect">
                                  <p:stCondLst>
                                    <p:cond delay="0"/>
                                  </p:stCondLst>
                                  <p:childTnLst>
                                    <p:animEffect transition="out" filter="blinds(horizontal)">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3" presetClass="exit" presetSubtype="10" fill="hold" grpId="1" nodeType="withEffect">
                                  <p:stCondLst>
                                    <p:cond delay="0"/>
                                  </p:stCondLst>
                                  <p:childTnLst>
                                    <p:animEffect transition="out" filter="blinds(horizontal)">
                                      <p:cBhvr>
                                        <p:cTn id="81" dur="500"/>
                                        <p:tgtEl>
                                          <p:spTgt spid="37"/>
                                        </p:tgtEl>
                                      </p:cBhvr>
                                    </p:animEffect>
                                    <p:set>
                                      <p:cBhvr>
                                        <p:cTn id="82" dur="1" fill="hold">
                                          <p:stCondLst>
                                            <p:cond delay="499"/>
                                          </p:stCondLst>
                                        </p:cTn>
                                        <p:tgtEl>
                                          <p:spTgt spid="37"/>
                                        </p:tgtEl>
                                        <p:attrNameLst>
                                          <p:attrName>style.visibility</p:attrName>
                                        </p:attrNameLst>
                                      </p:cBhvr>
                                      <p:to>
                                        <p:strVal val="hidden"/>
                                      </p:to>
                                    </p:set>
                                  </p:childTnLst>
                                </p:cTn>
                              </p:par>
                              <p:par>
                                <p:cTn id="83" presetID="3" presetClass="exit" presetSubtype="10" fill="hold" nodeType="withEffect">
                                  <p:stCondLst>
                                    <p:cond delay="0"/>
                                  </p:stCondLst>
                                  <p:childTnLst>
                                    <p:animEffect transition="out" filter="blinds(horizontal)">
                                      <p:cBhvr>
                                        <p:cTn id="84" dur="500"/>
                                        <p:tgtEl>
                                          <p:spTgt spid="38"/>
                                        </p:tgtEl>
                                      </p:cBhvr>
                                    </p:animEffect>
                                    <p:set>
                                      <p:cBhvr>
                                        <p:cTn id="85" dur="1" fill="hold">
                                          <p:stCondLst>
                                            <p:cond delay="499"/>
                                          </p:stCondLst>
                                        </p:cTn>
                                        <p:tgtEl>
                                          <p:spTgt spid="38"/>
                                        </p:tgtEl>
                                        <p:attrNameLst>
                                          <p:attrName>style.visibility</p:attrName>
                                        </p:attrNameLst>
                                      </p:cBhvr>
                                      <p:to>
                                        <p:strVal val="hidden"/>
                                      </p:to>
                                    </p:set>
                                  </p:childTnLst>
                                </p:cTn>
                              </p:par>
                              <p:par>
                                <p:cTn id="86" presetID="3" presetClass="exit" presetSubtype="10" fill="hold" nodeType="withEffect">
                                  <p:stCondLst>
                                    <p:cond delay="0"/>
                                  </p:stCondLst>
                                  <p:childTnLst>
                                    <p:animEffect transition="out" filter="blinds(horizontal)">
                                      <p:cBhvr>
                                        <p:cTn id="87" dur="500"/>
                                        <p:tgtEl>
                                          <p:spTgt spid="40"/>
                                        </p:tgtEl>
                                      </p:cBhvr>
                                    </p:animEffect>
                                    <p:set>
                                      <p:cBhvr>
                                        <p:cTn id="88" dur="1" fill="hold">
                                          <p:stCondLst>
                                            <p:cond delay="499"/>
                                          </p:stCondLst>
                                        </p:cTn>
                                        <p:tgtEl>
                                          <p:spTgt spid="40"/>
                                        </p:tgtEl>
                                        <p:attrNameLst>
                                          <p:attrName>style.visibility</p:attrName>
                                        </p:attrNameLst>
                                      </p:cBhvr>
                                      <p:to>
                                        <p:strVal val="hidden"/>
                                      </p:to>
                                    </p:set>
                                  </p:childTnLst>
                                </p:cTn>
                              </p:par>
                              <p:par>
                                <p:cTn id="89" presetID="3" presetClass="exit" presetSubtype="10" fill="hold" grpId="1" nodeType="withEffect">
                                  <p:stCondLst>
                                    <p:cond delay="0"/>
                                  </p:stCondLst>
                                  <p:childTnLst>
                                    <p:animEffect transition="out" filter="blinds(horizontal)">
                                      <p:cBhvr>
                                        <p:cTn id="90" dur="500"/>
                                        <p:tgtEl>
                                          <p:spTgt spid="30"/>
                                        </p:tgtEl>
                                      </p:cBhvr>
                                    </p:animEffect>
                                    <p:set>
                                      <p:cBhvr>
                                        <p:cTn id="91" dur="1" fill="hold">
                                          <p:stCondLst>
                                            <p:cond delay="499"/>
                                          </p:stCondLst>
                                        </p:cTn>
                                        <p:tgtEl>
                                          <p:spTgt spid="30"/>
                                        </p:tgtEl>
                                        <p:attrNameLst>
                                          <p:attrName>style.visibility</p:attrName>
                                        </p:attrNameLst>
                                      </p:cBhvr>
                                      <p:to>
                                        <p:strVal val="hidden"/>
                                      </p:to>
                                    </p:set>
                                  </p:childTnLst>
                                </p:cTn>
                              </p:par>
                              <p:par>
                                <p:cTn id="92" presetID="3" presetClass="exit" presetSubtype="10" fill="hold" nodeType="withEffect">
                                  <p:stCondLst>
                                    <p:cond delay="0"/>
                                  </p:stCondLst>
                                  <p:childTnLst>
                                    <p:animEffect transition="out" filter="blinds(horizontal)">
                                      <p:cBhvr>
                                        <p:cTn id="93" dur="500"/>
                                        <p:tgtEl>
                                          <p:spTgt spid="48"/>
                                        </p:tgtEl>
                                      </p:cBhvr>
                                    </p:animEffect>
                                    <p:set>
                                      <p:cBhvr>
                                        <p:cTn id="94" dur="1" fill="hold">
                                          <p:stCondLst>
                                            <p:cond delay="499"/>
                                          </p:stCondLst>
                                        </p:cTn>
                                        <p:tgtEl>
                                          <p:spTgt spid="48"/>
                                        </p:tgtEl>
                                        <p:attrNameLst>
                                          <p:attrName>style.visibility</p:attrName>
                                        </p:attrNameLst>
                                      </p:cBhvr>
                                      <p:to>
                                        <p:strVal val="hidden"/>
                                      </p:to>
                                    </p:set>
                                  </p:childTnLst>
                                </p:cTn>
                              </p:par>
                              <p:par>
                                <p:cTn id="95" presetID="16" presetClass="entr" presetSubtype="21"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barn(inVertical)">
                                      <p:cBhvr>
                                        <p:cTn id="97" dur="500"/>
                                        <p:tgtEl>
                                          <p:spTgt spid="59"/>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barn(inVertical)">
                                      <p:cBhvr>
                                        <p:cTn id="100" dur="500"/>
                                        <p:tgtEl>
                                          <p:spTgt spid="60"/>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barn(inVertical)">
                                      <p:cBhvr>
                                        <p:cTn id="103" dur="500"/>
                                        <p:tgtEl>
                                          <p:spTgt spid="61"/>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barn(inVertical)">
                                      <p:cBhvr>
                                        <p:cTn id="106" dur="500"/>
                                        <p:tgtEl>
                                          <p:spTgt spid="62"/>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barn(inVertical)">
                                      <p:cBhvr>
                                        <p:cTn id="109" dur="500"/>
                                        <p:tgtEl>
                                          <p:spTgt spid="63"/>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barn(inVertical)">
                                      <p:cBhvr>
                                        <p:cTn id="112" dur="500"/>
                                        <p:tgtEl>
                                          <p:spTgt spid="6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0" grpId="1" animBg="1"/>
      <p:bldP spid="12" grpId="0" animBg="1"/>
      <p:bldP spid="12" grpId="1" animBg="1"/>
      <p:bldP spid="11" grpId="0"/>
      <p:bldP spid="11" grpId="1"/>
      <p:bldP spid="17" grpId="0"/>
      <p:bldP spid="17" grpId="1"/>
      <p:bldP spid="28" grpId="0"/>
      <p:bldP spid="28" grpId="1"/>
      <p:bldP spid="30" grpId="0" animBg="1"/>
      <p:bldP spid="30" grpId="1" animBg="1"/>
      <p:bldP spid="32" grpId="0" animBg="1"/>
      <p:bldP spid="32" grpId="1" animBg="1"/>
      <p:bldP spid="37" grpId="0" animBg="1"/>
      <p:bldP spid="37" grpId="1" animBg="1"/>
      <p:bldP spid="59" grpId="0" animBg="1"/>
      <p:bldP spid="60" grpId="0" animBg="1"/>
      <p:bldP spid="61" grpId="0" animBg="1"/>
      <p:bldP spid="62" grpId="0" animBg="1"/>
      <p:bldP spid="63" grpId="0" animBg="1"/>
      <p:bldP spid="64"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Evolución </a:t>
            </a:r>
            <a:r>
              <a:rPr lang="es-MX" dirty="0"/>
              <a:t>de la distribución de probabilidades del proceso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r>
                  <a:rPr lang="es-MX" dirty="0"/>
                  <a:t>La evolución de la distribución de probabilidades </a:t>
                </a:r>
                <a14:m>
                  <m:oMath xmlns:m="http://schemas.openxmlformats.org/officeDocument/2006/math">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oMath>
                </a14:m>
                <a:r>
                  <a:rPr lang="es-MX" dirty="0"/>
                  <a:t> sobre los estados se describe mediante la ecuación de </a:t>
                </a:r>
                <a14:m>
                  <m:oMath xmlns:m="http://schemas.openxmlformats.org/officeDocument/2006/math">
                    <m:r>
                      <a:rPr lang="es-MX" i="1" dirty="0" smtClean="0">
                        <a:latin typeface="Cambria Math" panose="02040503050406030204" pitchFamily="18" charset="0"/>
                      </a:rPr>
                      <m:t>𝐾𝑜𝑙𝑚𝑜𝑔𝑜𝑟𝑜𝑣</m:t>
                    </m:r>
                  </m:oMath>
                </a14:m>
                <a:r>
                  <a:rPr lang="es-MX" dirty="0"/>
                  <a:t> en tiempo continuo, que se expresa como:</a:t>
                </a:r>
              </a:p>
              <a:p>
                <a:pPr marL="0" indent="0">
                  <a:buNone/>
                </a:pPr>
                <a14:m>
                  <m:oMathPara xmlns:m="http://schemas.openxmlformats.org/officeDocument/2006/math">
                    <m:oMathParaPr>
                      <m:jc m:val="centerGroup"/>
                    </m:oMathParaPr>
                    <m:oMath xmlns:m="http://schemas.openxmlformats.org/officeDocument/2006/math">
                      <m:f>
                        <m:fPr>
                          <m:ctrlPr>
                            <a:rPr lang="es-MX" i="1">
                              <a:latin typeface="Cambria Math" panose="02040503050406030204" pitchFamily="18" charset="0"/>
                            </a:rPr>
                          </m:ctrlPr>
                        </m:fPr>
                        <m:num>
                          <m:r>
                            <a:rPr lang="es-MX" i="1">
                              <a:latin typeface="Cambria Math" panose="02040503050406030204" pitchFamily="18" charset="0"/>
                            </a:rPr>
                            <m:t>𝑑</m:t>
                          </m:r>
                          <m:r>
                            <a:rPr lang="es-MX" i="1">
                              <a:latin typeface="Cambria Math" panose="02040503050406030204" pitchFamily="18" charset="0"/>
                            </a:rPr>
                            <m:t>𝜋</m:t>
                          </m:r>
                          <m:r>
                            <a:rPr lang="es-MX" i="1">
                              <a:latin typeface="Cambria Math" panose="02040503050406030204" pitchFamily="18" charset="0"/>
                            </a:rPr>
                            <m:t>(</m:t>
                          </m:r>
                          <m:r>
                            <a:rPr lang="es-MX" i="1">
                              <a:latin typeface="Cambria Math" panose="02040503050406030204" pitchFamily="18" charset="0"/>
                            </a:rPr>
                            <m:t>𝑡</m:t>
                          </m:r>
                          <m:r>
                            <a:rPr lang="es-MX" i="1">
                              <a:latin typeface="Cambria Math" panose="02040503050406030204" pitchFamily="18" charset="0"/>
                            </a:rPr>
                            <m:t>)</m:t>
                          </m:r>
                        </m:num>
                        <m:den>
                          <m:r>
                            <a:rPr lang="es-MX" i="1">
                              <a:latin typeface="Cambria Math" panose="02040503050406030204" pitchFamily="18" charset="0"/>
                            </a:rPr>
                            <m:t>𝑑𝑡</m:t>
                          </m:r>
                        </m:den>
                      </m:f>
                      <m:r>
                        <a:rPr lang="es-MX" i="1">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𝑄</m:t>
                      </m:r>
                    </m:oMath>
                  </m:oMathPara>
                </a14:m>
                <a:endParaRPr lang="es-MX" dirty="0"/>
              </a:p>
              <a:p>
                <a:pPr marL="0" indent="0">
                  <a:buNone/>
                </a:pPr>
                <a:r>
                  <a:rPr lang="es-MX" dirty="0"/>
                  <a:t>Solución de la ecuación: La solución a esta ecuación diferencial es:</a:t>
                </a: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𝑡</m:t>
                          </m:r>
                        </m:e>
                      </m:d>
                      <m:r>
                        <a:rPr lang="es-MX" i="1">
                          <a:latin typeface="Cambria Math" panose="02040503050406030204" pitchFamily="18" charset="0"/>
                        </a:rPr>
                        <m:t>=</m:t>
                      </m:r>
                      <m:r>
                        <a:rPr lang="es-MX" i="1">
                          <a:latin typeface="Cambria Math" panose="02040503050406030204" pitchFamily="18" charset="0"/>
                        </a:rPr>
                        <m:t>𝜋</m:t>
                      </m:r>
                      <m:d>
                        <m:dPr>
                          <m:ctrlPr>
                            <a:rPr lang="es-MX" i="1">
                              <a:latin typeface="Cambria Math" panose="02040503050406030204" pitchFamily="18" charset="0"/>
                            </a:rPr>
                          </m:ctrlPr>
                        </m:dPr>
                        <m:e>
                          <m:r>
                            <a:rPr lang="es-MX" i="1">
                              <a:latin typeface="Cambria Math" panose="02040503050406030204" pitchFamily="18" charset="0"/>
                            </a:rPr>
                            <m:t>0</m:t>
                          </m:r>
                        </m:e>
                      </m:d>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𝑄𝑡</m:t>
                          </m:r>
                        </m:sup>
                      </m:sSup>
                    </m:oMath>
                  </m:oMathPara>
                </a14:m>
                <a:endParaRPr lang="es-MX" dirty="0"/>
              </a:p>
              <a:p>
                <a:pPr marL="0" indent="0">
                  <a:buNone/>
                </a:pPr>
                <a:r>
                  <a:rPr lang="es-MX" dirty="0"/>
                  <a:t>Donde </a:t>
                </a:r>
                <a14:m>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𝑄𝑡</m:t>
                        </m:r>
                      </m:sup>
                    </m:sSup>
                  </m:oMath>
                </a14:m>
                <a:r>
                  <a:rPr lang="es-MX" dirty="0"/>
                  <a:t> es la matriz exponencial de la matriz </a:t>
                </a:r>
                <a14:m>
                  <m:oMath xmlns:m="http://schemas.openxmlformats.org/officeDocument/2006/math">
                    <m:r>
                      <a:rPr lang="es-MX" i="1">
                        <a:latin typeface="Cambria Math" panose="02040503050406030204" pitchFamily="18" charset="0"/>
                      </a:rPr>
                      <m:t>𝑄</m:t>
                    </m:r>
                  </m:oMath>
                </a14:m>
                <a:r>
                  <a:rPr lang="es-MX" dirty="0"/>
                  <a:t> que representa la evolución del sistema en el tiempo. Esta matriz exponencial se calcula como una serie de Taylor:</a:t>
                </a:r>
              </a:p>
              <a:p>
                <a:pPr marL="0" indent="0">
                  <a:buNone/>
                </a:pPr>
                <a14:m>
                  <m:oMathPara xmlns:m="http://schemas.openxmlformats.org/officeDocument/2006/math">
                    <m:oMathParaPr>
                      <m:jc m:val="centerGroup"/>
                    </m:oMathParaPr>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𝑒</m:t>
                          </m:r>
                        </m:e>
                        <m:sup>
                          <m:r>
                            <a:rPr lang="es-MX" i="1">
                              <a:latin typeface="Cambria Math" panose="02040503050406030204" pitchFamily="18" charset="0"/>
                            </a:rPr>
                            <m:t>𝑄𝑡</m:t>
                          </m:r>
                        </m:sup>
                      </m:sSup>
                      <m:r>
                        <a:rPr lang="es-MX" i="1">
                          <a:latin typeface="Cambria Math" panose="02040503050406030204" pitchFamily="18" charset="0"/>
                        </a:rPr>
                        <m:t>=</m:t>
                      </m:r>
                      <m:r>
                        <a:rPr lang="es-MX" i="1">
                          <a:latin typeface="Cambria Math" panose="02040503050406030204" pitchFamily="18" charset="0"/>
                        </a:rPr>
                        <m:t>𝐼</m:t>
                      </m:r>
                      <m:r>
                        <a:rPr lang="es-MX" i="1">
                          <a:latin typeface="Cambria Math" panose="02040503050406030204" pitchFamily="18" charset="0"/>
                        </a:rPr>
                        <m:t>+</m:t>
                      </m:r>
                      <m:r>
                        <a:rPr lang="es-MX" i="1">
                          <a:latin typeface="Cambria Math" panose="02040503050406030204" pitchFamily="18" charset="0"/>
                        </a:rPr>
                        <m:t>𝑄𝑡</m:t>
                      </m:r>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𝑄𝑡</m:t>
                                  </m:r>
                                </m:e>
                              </m:d>
                            </m:e>
                            <m:sup>
                              <m:r>
                                <a:rPr lang="es-MX" i="1">
                                  <a:latin typeface="Cambria Math" panose="02040503050406030204" pitchFamily="18" charset="0"/>
                                </a:rPr>
                                <m:t>2</m:t>
                              </m:r>
                            </m:sup>
                          </m:sSup>
                        </m:num>
                        <m:den>
                          <m:r>
                            <a:rPr lang="es-MX" i="1">
                              <a:latin typeface="Cambria Math" panose="02040503050406030204" pitchFamily="18" charset="0"/>
                            </a:rPr>
                            <m:t>2!</m:t>
                          </m:r>
                        </m:den>
                      </m:f>
                      <m:r>
                        <a:rPr lang="es-MX" i="1">
                          <a:latin typeface="Cambria Math" panose="02040503050406030204" pitchFamily="18" charset="0"/>
                        </a:rPr>
                        <m:t>+</m:t>
                      </m:r>
                      <m:f>
                        <m:fPr>
                          <m:ctrlPr>
                            <a:rPr lang="es-MX" i="1">
                              <a:latin typeface="Cambria Math" panose="02040503050406030204" pitchFamily="18" charset="0"/>
                            </a:rPr>
                          </m:ctrlPr>
                        </m:fPr>
                        <m:num>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𝑄𝑡</m:t>
                                  </m:r>
                                </m:e>
                              </m:d>
                            </m:e>
                            <m:sup>
                              <m:r>
                                <a:rPr lang="es-MX" i="1">
                                  <a:latin typeface="Cambria Math" panose="02040503050406030204" pitchFamily="18" charset="0"/>
                                </a:rPr>
                                <m:t>3</m:t>
                              </m:r>
                            </m:sup>
                          </m:sSup>
                        </m:num>
                        <m:den>
                          <m:r>
                            <a:rPr lang="es-MX" i="1">
                              <a:latin typeface="Cambria Math" panose="02040503050406030204" pitchFamily="18" charset="0"/>
                            </a:rPr>
                            <m:t>3!</m:t>
                          </m:r>
                        </m:den>
                      </m:f>
                      <m:r>
                        <a:rPr lang="es-MX" i="1">
                          <a:latin typeface="Cambria Math" panose="02040503050406030204" pitchFamily="18" charset="0"/>
                        </a:rPr>
                        <m:t>+…</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749" t="-872" r="-341"/>
                </a:stretch>
              </a:blipFill>
            </p:spPr>
            <p:txBody>
              <a:bodyPr/>
              <a:lstStyle/>
              <a:p>
                <a:r>
                  <a:rPr lang="es-MX">
                    <a:noFill/>
                  </a:rPr>
                  <a:t> </a:t>
                </a:r>
              </a:p>
            </p:txBody>
          </p:sp>
        </mc:Fallback>
      </mc:AlternateContent>
    </p:spTree>
    <p:extLst>
      <p:ext uri="{BB962C8B-B14F-4D97-AF65-F5344CB8AC3E}">
        <p14:creationId xmlns:p14="http://schemas.microsoft.com/office/powerpoint/2010/main" val="25508093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trips(downLeft)">
                                      <p:cBhvr>
                                        <p:cTn id="10" dur="500"/>
                                        <p:tgtEl>
                                          <p:spTgt spid="3">
                                            <p:txEl>
                                              <p:pRg st="0" end="0"/>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trips(downLeft)">
                                      <p:cBhvr>
                                        <p:cTn id="13" dur="500"/>
                                        <p:tgtEl>
                                          <p:spTgt spid="3">
                                            <p:txEl>
                                              <p:pRg st="1" end="1"/>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Left)">
                                      <p:cBhvr>
                                        <p:cTn id="16" dur="500"/>
                                        <p:tgtEl>
                                          <p:spTgt spid="3">
                                            <p:txEl>
                                              <p:pRg st="2" end="2"/>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trips(downLeft)">
                                      <p:cBhvr>
                                        <p:cTn id="19" dur="500"/>
                                        <p:tgtEl>
                                          <p:spTgt spid="3">
                                            <p:txEl>
                                              <p:pRg st="3" end="3"/>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trips(downLeft)">
                                      <p:cBhvr>
                                        <p:cTn id="22" dur="500"/>
                                        <p:tgtEl>
                                          <p:spTgt spid="3">
                                            <p:txEl>
                                              <p:pRg st="4" end="4"/>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strips(downLeft)">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6800</TotalTime>
  <Words>1042</Words>
  <Application>Microsoft Office PowerPoint</Application>
  <PresentationFormat>Panorámica</PresentationFormat>
  <Paragraphs>177</Paragraphs>
  <Slides>20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Calibri</vt:lpstr>
      <vt:lpstr>Cambria Math</vt:lpstr>
      <vt:lpstr>Century Gothic</vt:lpstr>
      <vt:lpstr>Times New Roman</vt:lpstr>
      <vt:lpstr>Wingdings 3</vt:lpstr>
      <vt:lpstr>Ion</vt:lpstr>
      <vt:lpstr>DERIVA GENETICA MODELO DE MORAN</vt:lpstr>
      <vt:lpstr>¿Qué es la deriva genética?</vt:lpstr>
      <vt:lpstr>¿Por qué se usa el proceso de Moran en poblaciones pequeñas?</vt:lpstr>
      <vt:lpstr>Estados del sistema:</vt:lpstr>
      <vt:lpstr>Transiciones entre los estados:</vt:lpstr>
      <vt:lpstr>Matriz de tasas de transición general Q para el modelo de Moran</vt:lpstr>
      <vt:lpstr>Demostración</vt:lpstr>
      <vt:lpstr>Matriz de tasas de transición general Q para el modelo de Moran</vt:lpstr>
      <vt:lpstr>Evolución de la distribución de probabilidades del proceso</vt:lpstr>
      <vt:lpstr>¿Cómo encontrar la solución de la ecuación diferencial (dπ(t))/dt=π(t)Q?</vt:lpstr>
      <vt:lpstr>Exponencial de una matriz</vt:lpstr>
      <vt:lpstr>¿Cómo encontrar la solución de la ecuación diferencial (dπ(t))/dt=π(t)Q?</vt:lpstr>
      <vt:lpstr>Ejemplo del proceso de Moran</vt:lpstr>
      <vt:lpstr>Ejemplo numérico del proceso de Moran</vt:lpstr>
      <vt:lpstr>Ejemplo numérico del proceso de Moran</vt:lpstr>
      <vt:lpstr>Ejemplo numérico del proceso de Moran</vt:lpstr>
      <vt:lpstr>Ejemplo numérico del proceso de Moran</vt:lpstr>
      <vt:lpstr>Solución</vt:lpstr>
      <vt:lpstr>Solución</vt:lpstr>
      <vt:lpstr>Ejemplo para simular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Tony Salgado</dc:creator>
  <cp:lastModifiedBy>Tony Salgado</cp:lastModifiedBy>
  <cp:revision>74</cp:revision>
  <dcterms:created xsi:type="dcterms:W3CDTF">2025-05-23T03:11:41Z</dcterms:created>
  <dcterms:modified xsi:type="dcterms:W3CDTF">2025-06-30T18:30:59Z</dcterms:modified>
</cp:coreProperties>
</file>